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54.xml.rels" ContentType="application/vnd.openxmlformats-package.relationships+xml"/>
  <Override PartName="/ppt/notesSlides/_rels/notesSlide51.xml.rels" ContentType="application/vnd.openxmlformats-package.relationships+xml"/>
  <Override PartName="/ppt/notesSlides/_rels/notesSlide10.xml.rels" ContentType="application/vnd.openxmlformats-package.relationships+xml"/>
  <Override PartName="/ppt/notesSlides/_rels/notesSlide44.xml.rels" ContentType="application/vnd.openxmlformats-package.relationships+xml"/>
  <Override PartName="/ppt/notesSlides/_rels/notesSlide23.xml.rels" ContentType="application/vnd.openxmlformats-package.relationships+xml"/>
  <Override PartName="/ppt/notesSlides/_rels/notesSlide43.xml.rels" ContentType="application/vnd.openxmlformats-package.relationships+xml"/>
  <Override PartName="/ppt/notesSlides/_rels/notesSlide4.xml.rels" ContentType="application/vnd.openxmlformats-package.relationships+xml"/>
  <Override PartName="/ppt/notesSlides/_rels/notesSlide22.xml.rels" ContentType="application/vnd.openxmlformats-package.relationships+xml"/>
  <Override PartName="/ppt/notesSlides/_rels/notesSlide42.xml.rels" ContentType="application/vnd.openxmlformats-package.relationships+xml"/>
  <Override PartName="/ppt/notesSlides/_rels/notesSlide24.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5.xml.rels" ContentType="application/vnd.openxmlformats-package.relationships+xml"/>
  <Override PartName="/ppt/notesSlides/_rels/notesSlide40.xml.rels" ContentType="application/vnd.openxmlformats-package.relationship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54.xml" ContentType="application/vnd.openxmlformats-officedocument.presentationml.notesSlide+xml"/>
  <Override PartName="/ppt/notesSlides/notesSlide51.xml" ContentType="application/vnd.openxmlformats-officedocument.presentationml.notesSlide+xml"/>
  <Override PartName="/ppt/notesSlides/notesSlide22.xml" ContentType="application/vnd.openxmlformats-officedocument.presentationml.notesSlide+xml"/>
  <Override PartName="/ppt/notesSlides/notesSlide10.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2.xml" ContentType="application/vnd.openxmlformats-officedocument.presentationml.notesSlide+xml"/>
  <Override PartName="/ppt/notesSlides/notesSlide26.xml" ContentType="application/vnd.openxmlformats-officedocument.presentationml.notesSlide+xml"/>
  <Override PartName="/ppt/notesSlides/notesSlide33.xml" ContentType="application/vnd.openxmlformats-officedocument.presentationml.notesSlide+xml"/>
  <Override PartName="/ppt/notesSlides/notesSlide40.xml" ContentType="application/vnd.openxmlformats-officedocument.presentationml.notesSlide+xml"/>
  <Override PartName="/ppt/notesSlides/notesSlide35.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38.png" ContentType="image/png"/>
  <Override PartName="/ppt/media/image37.png" ContentType="image/png"/>
  <Override PartName="/ppt/media/image16.jpeg" ContentType="image/jpeg"/>
  <Override PartName="/ppt/media/image12.jpeg" ContentType="image/jpeg"/>
  <Override PartName="/ppt/media/image10.jpeg" ContentType="image/jpeg"/>
  <Override PartName="/ppt/media/image13.jpeg" ContentType="image/jpeg"/>
  <Override PartName="/ppt/media/image14.jpeg" ContentType="image/jpeg"/>
  <Override PartName="/ppt/media/image17.jpeg" ContentType="image/jpeg"/>
  <Override PartName="/ppt/media/image18.jpeg" ContentType="image/jpeg"/>
  <Override PartName="/ppt/media/image15.png" ContentType="image/png"/>
  <Override PartName="/ppt/media/image19.png" ContentType="image/png"/>
  <Override PartName="/ppt/media/image46.png" ContentType="image/png"/>
  <Override PartName="/ppt/media/image21.png" ContentType="image/png"/>
  <Override PartName="/ppt/media/image47.png" ContentType="image/png"/>
  <Override PartName="/ppt/media/image22.png" ContentType="image/png"/>
  <Override PartName="/ppt/media/image24.png" ContentType="image/png"/>
  <Override PartName="/ppt/media/image35.png" ContentType="image/png"/>
  <Override PartName="/ppt/media/image11.png" ContentType="image/png"/>
  <Override PartName="/ppt/media/image36.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20.wmf" ContentType="image/x-wmf"/>
  <Override PartName="/ppt/media/image26.wmf" ContentType="image/x-wmf"/>
  <Override PartName="/ppt/media/image32.png" ContentType="image/png"/>
  <Override PartName="/ppt/media/image27.wmf" ContentType="image/x-wmf"/>
  <Override PartName="/ppt/media/image33.png" ContentType="image/png"/>
  <Override PartName="/ppt/media/image28.wmf" ContentType="image/x-wmf"/>
  <Override PartName="/ppt/media/image29.wmf" ContentType="image/x-wmf"/>
  <Override PartName="/ppt/media/image5.png" ContentType="image/png"/>
  <Override PartName="/ppt/media/image30.wmf" ContentType="image/x-wmf"/>
  <Override PartName="/ppt/media/image6.png" ContentType="image/png"/>
  <Override PartName="/ppt/media/image31.wmf" ContentType="image/x-wmf"/>
  <Override PartName="/ppt/media/image9.png" ContentType="image/png"/>
  <Override PartName="/ppt/media/image34.wmf" ContentType="image/x-wmf"/>
  <Override PartName="/ppt/media/image23.jpeg" ContentType="image/jpeg"/>
  <Override PartName="/ppt/media/image25.jpeg" ContentType="image/jpe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216000" y="812520"/>
            <a:ext cx="7127280" cy="4008960"/>
          </a:xfrm>
          <a:prstGeom prst="rect">
            <a:avLst/>
          </a:prstGeom>
        </p:spPr>
        <p:txBody>
          <a:bodyPr lIns="0" rIns="0" tIns="0" bIns="0" anchor="ctr"/>
          <a:p>
            <a:pPr algn="ctr"/>
            <a:r>
              <a:rPr b="0" lang="en-IN" sz="4400" spc="-1" strike="noStrike">
                <a:latin typeface="Arial"/>
              </a:rPr>
              <a:t>Click to move the slide</a:t>
            </a:r>
            <a:endParaRPr b="0" lang="en-IN" sz="4400" spc="-1" strike="noStrike">
              <a:latin typeface="Arial"/>
            </a:endParaRPr>
          </a:p>
        </p:txBody>
      </p:sp>
      <p:sp>
        <p:nvSpPr>
          <p:cNvPr id="346"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347"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 </a:t>
            </a:r>
            <a:endParaRPr b="0" lang="en-IN" sz="1400" spc="-1" strike="noStrike">
              <a:latin typeface="Times New Roman"/>
            </a:endParaRPr>
          </a:p>
        </p:txBody>
      </p:sp>
      <p:sp>
        <p:nvSpPr>
          <p:cNvPr id="348"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 </a:t>
            </a:r>
            <a:endParaRPr b="0" lang="en-IN" sz="1400" spc="-1" strike="noStrike">
              <a:latin typeface="Times New Roman"/>
            </a:endParaRPr>
          </a:p>
        </p:txBody>
      </p:sp>
      <p:sp>
        <p:nvSpPr>
          <p:cNvPr id="349"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 </a:t>
            </a:r>
            <a:endParaRPr b="0" lang="en-IN" sz="1400" spc="-1" strike="noStrike">
              <a:latin typeface="Times New Roman"/>
            </a:endParaRPr>
          </a:p>
        </p:txBody>
      </p:sp>
      <p:sp>
        <p:nvSpPr>
          <p:cNvPr id="350" name="PlaceHolder 6"/>
          <p:cNvSpPr>
            <a:spLocks noGrp="1"/>
          </p:cNvSpPr>
          <p:nvPr>
            <p:ph type="sldNum"/>
          </p:nvPr>
        </p:nvSpPr>
        <p:spPr>
          <a:xfrm>
            <a:off x="4278960" y="10157400"/>
            <a:ext cx="3280680" cy="534240"/>
          </a:xfrm>
          <a:prstGeom prst="rect">
            <a:avLst/>
          </a:prstGeom>
        </p:spPr>
        <p:txBody>
          <a:bodyPr lIns="0" rIns="0" tIns="0" bIns="0" anchor="b"/>
          <a:p>
            <a:pPr algn="r"/>
            <a:fld id="{E37EB181-B9E2-4ED2-A1F0-5CFC830702EF}" type="slidenum">
              <a:rPr b="0" lang="en-IN" sz="1400" spc="-1" strike="noStrike">
                <a:latin typeface="Times New Roman"/>
              </a:rPr>
              <a:t>1</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hyperlink" Target="https://searchsoftwarequality.techtarget.com/definition/continuous-integration" TargetMode="External"/><Relationship Id="rId2" Type="http://schemas.openxmlformats.org/officeDocument/2006/relationships/hyperlink" Target="https://searchitoperations.techtarget.com/definition/continuous-deployment" TargetMode="External"/><Relationship Id="rId3" Type="http://schemas.openxmlformats.org/officeDocument/2006/relationships/slide" Target="../slides/slide35.xml"/><Relationship Id="rId4"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sldImg"/>
          </p:nvPr>
        </p:nvSpPr>
        <p:spPr>
          <a:xfrm>
            <a:off x="685800" y="1143000"/>
            <a:ext cx="5485320" cy="3085200"/>
          </a:xfrm>
          <a:prstGeom prst="rect">
            <a:avLst/>
          </a:prstGeom>
        </p:spPr>
      </p:sp>
      <p:sp>
        <p:nvSpPr>
          <p:cNvPr id="614"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1" lang="en-IN" sz="2000" spc="-1" strike="noStrike">
                <a:latin typeface="Arial"/>
              </a:rPr>
              <a:t>Culture</a:t>
            </a:r>
            <a:br/>
            <a:r>
              <a:rPr b="0" lang="en-IN" sz="2000" spc="-1" strike="noStrike">
                <a:latin typeface="Arial"/>
              </a:rPr>
              <a:t>When we in Ireland and UK speak to colleagues from across the pond in the US, we sometimes have misunderstandings even though we all speak English. Even though they understand every word I say, they don't understand anything that I have said. Consider that specification alone does not make an IT project successful. Are you of the belief that if someone understands the problem from a consumer perspective that they may be able to deliver better results? For example, imagine the business need to sell Rum over the Internet where having the right experience for the consumer is vital. Could you predict that even with bad requirements, the odds are improved by having someone in Trinidad or Jamaica develop it over someone in say Saudi Arabia? Use appropriate people with domain knowledge, think about that above labour costs?</a:t>
            </a:r>
            <a:endParaRPr b="0" lang="en-IN" sz="2000" spc="-1" strike="noStrike">
              <a:latin typeface="Arial"/>
            </a:endParaRPr>
          </a:p>
          <a:p>
            <a:pPr marL="216000" indent="-215280">
              <a:lnSpc>
                <a:spcPct val="100000"/>
              </a:lnSpc>
            </a:pPr>
            <a:endParaRPr b="0" lang="en-IN" sz="2000" spc="-1" strike="noStrike">
              <a:latin typeface="Arial"/>
            </a:endParaRPr>
          </a:p>
        </p:txBody>
      </p:sp>
      <p:sp>
        <p:nvSpPr>
          <p:cNvPr id="61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89C66541-A9C9-4A07-9ABE-3BF64754A75B}" type="slidenum">
              <a:rPr b="0" lang="en-IN" sz="1200" spc="-1" strike="noStrike">
                <a:solidFill>
                  <a:srgbClr val="000000"/>
                </a:solidFill>
                <a:latin typeface="Times New Roman"/>
              </a:rPr>
              <a:t>1</a:t>
            </a:fld>
            <a:endParaRPr b="0" lang="en-IN"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sldImg"/>
          </p:nvPr>
        </p:nvSpPr>
        <p:spPr>
          <a:xfrm>
            <a:off x="685800" y="1143000"/>
            <a:ext cx="5485320" cy="3085200"/>
          </a:xfrm>
          <a:prstGeom prst="rect">
            <a:avLst/>
          </a:prstGeom>
        </p:spPr>
      </p:sp>
      <p:sp>
        <p:nvSpPr>
          <p:cNvPr id="605"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IN" sz="2000" spc="-1" strike="noStrike">
                <a:latin typeface="Arial"/>
              </a:rPr>
              <a:t>A good</a:t>
            </a:r>
            <a:endParaRPr b="0" lang="en-IN" sz="2000" spc="-1" strike="noStrike">
              <a:latin typeface="Arial"/>
            </a:endParaRPr>
          </a:p>
          <a:p>
            <a:pPr marL="216000" indent="-215280">
              <a:lnSpc>
                <a:spcPct val="100000"/>
              </a:lnSpc>
            </a:pPr>
            <a:r>
              <a:rPr b="0" lang="en-IN" sz="2000" spc="-1" strike="noStrike">
                <a:latin typeface="Arial"/>
              </a:rPr>
              <a:t>software engineering decision requires an awareness of and a careful consideration of </a:t>
            </a:r>
            <a:endParaRPr b="0" lang="en-IN" sz="2000" spc="-1" strike="noStrike">
              <a:latin typeface="Arial"/>
            </a:endParaRPr>
          </a:p>
          <a:p>
            <a:pPr marL="216000" indent="-215280">
              <a:lnSpc>
                <a:spcPct val="100000"/>
              </a:lnSpc>
            </a:pPr>
            <a:r>
              <a:rPr b="0" lang="en-IN" sz="2000" spc="-1" strike="noStrike">
                <a:latin typeface="Arial"/>
              </a:rPr>
              <a:t>Gotterbarn Software Engineering Ethics Research Institute 2</a:t>
            </a:r>
            <a:endParaRPr b="0" lang="en-IN" sz="2000" spc="-1" strike="noStrike">
              <a:latin typeface="Arial"/>
            </a:endParaRPr>
          </a:p>
          <a:p>
            <a:pPr marL="216000" indent="-215280">
              <a:lnSpc>
                <a:spcPct val="100000"/>
              </a:lnSpc>
            </a:pPr>
            <a:r>
              <a:rPr b="0" lang="en-IN" sz="2000" spc="-1" strike="noStrike">
                <a:latin typeface="Arial"/>
              </a:rPr>
              <a:t>both the technical and the ethical dimensions The technical decisions should be</a:t>
            </a:r>
            <a:endParaRPr b="0" lang="en-IN" sz="2000" spc="-1" strike="noStrike">
              <a:latin typeface="Arial"/>
            </a:endParaRPr>
          </a:p>
          <a:p>
            <a:pPr marL="216000" indent="-215280">
              <a:lnSpc>
                <a:spcPct val="100000"/>
              </a:lnSpc>
            </a:pPr>
            <a:r>
              <a:rPr b="0" lang="en-IN" sz="2000" spc="-1" strike="noStrike">
                <a:latin typeface="Arial"/>
              </a:rPr>
              <a:t>consciously guided by values. An absence of the awareness of this relationship between</a:t>
            </a:r>
            <a:endParaRPr b="0" lang="en-IN" sz="2000" spc="-1" strike="noStrike">
              <a:latin typeface="Arial"/>
            </a:endParaRPr>
          </a:p>
          <a:p>
            <a:pPr marL="216000" indent="-215280">
              <a:lnSpc>
                <a:spcPct val="100000"/>
              </a:lnSpc>
            </a:pPr>
            <a:r>
              <a:rPr b="0" lang="en-IN" sz="2000" spc="-1" strike="noStrike">
                <a:latin typeface="Arial"/>
              </a:rPr>
              <a:t>technology and values means that the values related to the technology are haphazard.</a:t>
            </a:r>
            <a:endParaRPr b="0" lang="en-IN" sz="2000" spc="-1" strike="noStrike">
              <a:latin typeface="Arial"/>
            </a:endParaRPr>
          </a:p>
          <a:p>
            <a:pPr marL="216000" indent="-215280">
              <a:lnSpc>
                <a:spcPct val="100000"/>
              </a:lnSpc>
            </a:pPr>
            <a:r>
              <a:rPr b="0" lang="en-IN" sz="2000" spc="-1" strike="noStrike">
                <a:latin typeface="Arial"/>
              </a:rPr>
              <a:t>Professions describe these values in Codes of Ethics, Codes of Conduct and Codes of</a:t>
            </a:r>
            <a:endParaRPr b="0" lang="en-IN" sz="2000" spc="-1" strike="noStrike">
              <a:latin typeface="Arial"/>
            </a:endParaRPr>
          </a:p>
          <a:p>
            <a:pPr marL="216000" indent="-215280">
              <a:lnSpc>
                <a:spcPct val="100000"/>
              </a:lnSpc>
            </a:pPr>
            <a:r>
              <a:rPr b="0" lang="en-IN" sz="2000" spc="-1" strike="noStrike">
                <a:latin typeface="Arial"/>
              </a:rPr>
              <a:t>Practice. These codes serve many functions related to a profession including providing</a:t>
            </a:r>
            <a:endParaRPr b="0" lang="en-IN" sz="2000" spc="-1" strike="noStrike">
              <a:latin typeface="Arial"/>
            </a:endParaRPr>
          </a:p>
          <a:p>
            <a:pPr marL="216000" indent="-215280">
              <a:lnSpc>
                <a:spcPct val="100000"/>
              </a:lnSpc>
            </a:pPr>
            <a:r>
              <a:rPr b="0" lang="en-IN" sz="2000" spc="-1" strike="noStrike">
                <a:latin typeface="Arial"/>
              </a:rPr>
              <a:t>guidance for practitioner’s ethical choices and educating practitioners and the public about</a:t>
            </a:r>
            <a:endParaRPr b="0" lang="en-IN" sz="2000" spc="-1" strike="noStrike">
              <a:latin typeface="Arial"/>
            </a:endParaRPr>
          </a:p>
          <a:p>
            <a:pPr marL="216000" indent="-215280">
              <a:lnSpc>
                <a:spcPct val="100000"/>
              </a:lnSpc>
            </a:pPr>
            <a:r>
              <a:rPr b="0" lang="en-IN" sz="2000" spc="-1" strike="noStrike">
                <a:latin typeface="Arial"/>
              </a:rPr>
              <a:t>the ethical standard of the profession.</a:t>
            </a:r>
            <a:endParaRPr b="0" lang="en-IN" sz="2000" spc="-1" strike="noStrike">
              <a:latin typeface="Arial"/>
            </a:endParaRPr>
          </a:p>
          <a:p>
            <a:pPr marL="216000" indent="-215280">
              <a:lnSpc>
                <a:spcPct val="100000"/>
              </a:lnSpc>
            </a:pPr>
            <a:r>
              <a:rPr b="0" lang="en-IN" sz="2000" spc="-1" strike="noStrike">
                <a:latin typeface="Arial"/>
              </a:rPr>
              <a:t>Codes of ethics are statements about the interaction of technology and values. They are</a:t>
            </a:r>
            <a:endParaRPr b="0" lang="en-IN" sz="2000" spc="-1" strike="noStrike">
              <a:latin typeface="Arial"/>
            </a:endParaRPr>
          </a:p>
          <a:p>
            <a:pPr marL="216000" indent="-215280">
              <a:lnSpc>
                <a:spcPct val="100000"/>
              </a:lnSpc>
            </a:pPr>
            <a:r>
              <a:rPr b="0" lang="en-IN" sz="2000" spc="-1" strike="noStrike">
                <a:latin typeface="Arial"/>
              </a:rPr>
              <a:t>also intended to insure that this interaction is not haphazard. Some codes, such as the</a:t>
            </a:r>
            <a:endParaRPr b="0" lang="en-IN" sz="2000" spc="-1" strike="noStrike">
              <a:latin typeface="Arial"/>
            </a:endParaRPr>
          </a:p>
          <a:p>
            <a:pPr marL="216000" indent="-215280">
              <a:lnSpc>
                <a:spcPct val="100000"/>
              </a:lnSpc>
            </a:pPr>
            <a:r>
              <a:rPr b="0" lang="en-IN" sz="2000" spc="-1" strike="noStrike">
                <a:latin typeface="Arial"/>
              </a:rPr>
              <a:t>Australian Computer Society Code of Ethics carries legal weight to insure structured</a:t>
            </a:r>
            <a:endParaRPr b="0" lang="en-IN" sz="2000" spc="-1" strike="noStrike">
              <a:latin typeface="Arial"/>
            </a:endParaRPr>
          </a:p>
          <a:p>
            <a:pPr marL="216000" indent="-215280">
              <a:lnSpc>
                <a:spcPct val="100000"/>
              </a:lnSpc>
            </a:pPr>
            <a:r>
              <a:rPr b="0" lang="en-IN" sz="2000" spc="-1" strike="noStrike">
                <a:latin typeface="Arial"/>
              </a:rPr>
              <a:t>interaction, while other codes, such as the Software Engineering Code of Ethics and</a:t>
            </a:r>
            <a:endParaRPr b="0" lang="en-IN" sz="2000" spc="-1" strike="noStrike">
              <a:latin typeface="Arial"/>
            </a:endParaRPr>
          </a:p>
          <a:p>
            <a:pPr marL="216000" indent="-215280">
              <a:lnSpc>
                <a:spcPct val="100000"/>
              </a:lnSpc>
            </a:pPr>
            <a:r>
              <a:rPr b="0" lang="en-IN" sz="2000" spc="-1" strike="noStrike">
                <a:latin typeface="Arial"/>
              </a:rPr>
              <a:t>Professional Practice, rely on normative pressures. The goal of all of these codes is to</a:t>
            </a:r>
            <a:endParaRPr b="0" lang="en-IN" sz="2000" spc="-1" strike="noStrike">
              <a:latin typeface="Arial"/>
            </a:endParaRPr>
          </a:p>
          <a:p>
            <a:pPr marL="216000" indent="-215280">
              <a:lnSpc>
                <a:spcPct val="100000"/>
              </a:lnSpc>
            </a:pPr>
            <a:r>
              <a:rPr b="0" lang="en-IN" sz="2000" spc="-1" strike="noStrike">
                <a:latin typeface="Arial"/>
              </a:rPr>
              <a:t>make sure that the activity of practicing professionals as individual, teams, management,</a:t>
            </a:r>
            <a:endParaRPr b="0" lang="en-IN" sz="2000" spc="-1" strike="noStrike">
              <a:latin typeface="Arial"/>
            </a:endParaRPr>
          </a:p>
          <a:p>
            <a:pPr marL="216000" indent="-215280">
              <a:lnSpc>
                <a:spcPct val="100000"/>
              </a:lnSpc>
            </a:pPr>
            <a:r>
              <a:rPr b="0" lang="en-IN" sz="2000" spc="-1" strike="noStrike">
                <a:latin typeface="Arial"/>
              </a:rPr>
              <a:t>or professional organizations, advance and protect human values rather than do d</a:t>
            </a:r>
            <a:endParaRPr b="0" lang="en-IN" sz="2000" spc="-1" strike="noStrike">
              <a:latin typeface="Arial"/>
            </a:endParaRPr>
          </a:p>
        </p:txBody>
      </p:sp>
      <p:sp>
        <p:nvSpPr>
          <p:cNvPr id="60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0219DB51-12B5-4B1E-A6F1-B9D5E41D16D4}" type="slidenum">
              <a:rPr b="0" lang="en-IN" sz="1200" spc="-1" strike="noStrike">
                <a:solidFill>
                  <a:srgbClr val="000000"/>
                </a:solidFill>
                <a:latin typeface="Times New Roman"/>
              </a:rPr>
              <a:t>1</a:t>
            </a:fld>
            <a:endParaRPr b="0" lang="en-IN"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685800" y="1143000"/>
            <a:ext cx="5485320" cy="3085200"/>
          </a:xfrm>
          <a:prstGeom prst="rect">
            <a:avLst/>
          </a:prstGeom>
        </p:spPr>
      </p:sp>
      <p:sp>
        <p:nvSpPr>
          <p:cNvPr id="617"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20000"/>
              </a:lnSpc>
              <a:spcBef>
                <a:spcPts val="601"/>
              </a:spcBef>
              <a:spcAft>
                <a:spcPts val="601"/>
              </a:spcAft>
            </a:pPr>
            <a:r>
              <a:rPr b="0" lang="en-IN" sz="2400" spc="-1" strike="noStrike">
                <a:latin typeface="Arial"/>
                <a:ea typeface="Calibri"/>
              </a:rPr>
              <a:t>Some of the goals for the Deployment are to</a:t>
            </a:r>
            <a:endParaRPr b="0" lang="en-IN" sz="2400" spc="-1" strike="noStrike">
              <a:latin typeface="Arial"/>
            </a:endParaRPr>
          </a:p>
          <a:p>
            <a:pPr lvl="1" marL="743040" indent="-284760">
              <a:lnSpc>
                <a:spcPct val="120000"/>
              </a:lnSpc>
              <a:spcBef>
                <a:spcPts val="601"/>
              </a:spcBef>
              <a:spcAft>
                <a:spcPts val="601"/>
              </a:spcAft>
              <a:buClr>
                <a:srgbClr val="0070c0"/>
              </a:buClr>
              <a:buFont typeface="Arial"/>
              <a:buChar char="•"/>
            </a:pPr>
            <a:r>
              <a:rPr b="0" lang="en-IN" sz="2400" spc="-1" strike="noStrike">
                <a:solidFill>
                  <a:srgbClr val="0070c0"/>
                </a:solidFill>
                <a:latin typeface="Arial"/>
                <a:ea typeface="Calibri"/>
              </a:rPr>
              <a:t>Support faster time to market or usage</a:t>
            </a:r>
            <a:endParaRPr b="0" lang="en-IN" sz="2400" spc="-1" strike="noStrike">
              <a:latin typeface="Arial"/>
            </a:endParaRPr>
          </a:p>
          <a:p>
            <a:pPr>
              <a:lnSpc>
                <a:spcPct val="120000"/>
              </a:lnSpc>
              <a:spcBef>
                <a:spcPts val="601"/>
              </a:spcBef>
              <a:spcAft>
                <a:spcPts val="601"/>
              </a:spcAft>
            </a:pPr>
            <a:r>
              <a:rPr b="0" lang="en-IN" sz="2400" spc="-1" strike="noStrike">
                <a:solidFill>
                  <a:srgbClr val="0070c0"/>
                </a:solidFill>
                <a:latin typeface="Arial"/>
                <a:ea typeface="Calibri"/>
              </a:rPr>
              <a:t>are supported by the IT services and create and manipulate information relevant to Businesses. </a:t>
            </a:r>
            <a:endParaRPr b="0" lang="en-IN" sz="2400" spc="-1" strike="noStrike">
              <a:latin typeface="Arial"/>
            </a:endParaRPr>
          </a:p>
          <a:p>
            <a:pPr>
              <a:lnSpc>
                <a:spcPct val="120000"/>
              </a:lnSpc>
              <a:spcBef>
                <a:spcPts val="601"/>
              </a:spcBef>
              <a:spcAft>
                <a:spcPts val="601"/>
              </a:spcAft>
            </a:pPr>
            <a:r>
              <a:rPr b="0" lang="en-IN" sz="2400" spc="-1" strike="noStrike">
                <a:solidFill>
                  <a:srgbClr val="0070c0"/>
                </a:solidFill>
                <a:latin typeface="Arial"/>
                <a:ea typeface="Calibri"/>
              </a:rPr>
              <a:t>IT services, which encompasses deployment and other processes in the IT infrastructure, utilize the business and technical expertise, and enable organizations in the creation, management and optimization of or access to information and business processes.</a:t>
            </a:r>
            <a:endParaRPr b="0" lang="en-IN" sz="2400" spc="-1" strike="noStrike">
              <a:latin typeface="Arial"/>
            </a:endParaRPr>
          </a:p>
          <a:p>
            <a:pPr>
              <a:lnSpc>
                <a:spcPct val="100000"/>
              </a:lnSpc>
            </a:pPr>
            <a:endParaRPr b="0" lang="en-IN" sz="2400" spc="-1" strike="noStrike">
              <a:latin typeface="Arial"/>
            </a:endParaRPr>
          </a:p>
        </p:txBody>
      </p:sp>
      <p:sp>
        <p:nvSpPr>
          <p:cNvPr id="61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456D04FF-F3B3-43FB-ABF3-D9B12ABA8EFC}" type="slidenum">
              <a:rPr b="0" lang="en-IN" sz="1200" spc="-1" strike="noStrike">
                <a:solidFill>
                  <a:srgbClr val="000000"/>
                </a:solidFill>
                <a:latin typeface="Times New Roman"/>
              </a:rPr>
              <a:t>1</a:t>
            </a:fld>
            <a:endParaRPr b="0" lang="en-IN"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sldImg"/>
          </p:nvPr>
        </p:nvSpPr>
        <p:spPr>
          <a:xfrm>
            <a:off x="685800" y="1143000"/>
            <a:ext cx="5485320" cy="3085200"/>
          </a:xfrm>
          <a:prstGeom prst="rect">
            <a:avLst/>
          </a:prstGeom>
        </p:spPr>
      </p:sp>
      <p:sp>
        <p:nvSpPr>
          <p:cNvPr id="620"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20000"/>
              </a:lnSpc>
              <a:spcBef>
                <a:spcPts val="601"/>
              </a:spcBef>
              <a:spcAft>
                <a:spcPts val="601"/>
              </a:spcAft>
            </a:pPr>
            <a:r>
              <a:rPr b="0" lang="en-IN" sz="2400" spc="-1" strike="noStrike">
                <a:latin typeface="Arial"/>
                <a:ea typeface="Calibri"/>
              </a:rPr>
              <a:t>Some of the goals for the Deployment are to</a:t>
            </a:r>
            <a:endParaRPr b="0" lang="en-IN" sz="2400" spc="-1" strike="noStrike">
              <a:latin typeface="Arial"/>
            </a:endParaRPr>
          </a:p>
          <a:p>
            <a:pPr lvl="1" marL="743040" indent="-284760">
              <a:lnSpc>
                <a:spcPct val="120000"/>
              </a:lnSpc>
              <a:spcBef>
                <a:spcPts val="601"/>
              </a:spcBef>
              <a:spcAft>
                <a:spcPts val="601"/>
              </a:spcAft>
              <a:buClr>
                <a:srgbClr val="ff0000"/>
              </a:buClr>
              <a:buFont typeface="Arial"/>
              <a:buChar char="•"/>
            </a:pPr>
            <a:r>
              <a:rPr b="0" i="1" lang="en-IN" sz="2400" spc="-1" strike="noStrike">
                <a:solidFill>
                  <a:srgbClr val="ff0000"/>
                </a:solidFill>
                <a:latin typeface="Arial"/>
                <a:ea typeface="Calibri"/>
              </a:rPr>
              <a:t>Consistently</a:t>
            </a:r>
            <a:r>
              <a:rPr b="0" lang="en-IN" sz="2400" spc="-1" strike="noStrike">
                <a:solidFill>
                  <a:srgbClr val="ff0000"/>
                </a:solidFill>
                <a:latin typeface="Arial"/>
                <a:ea typeface="Calibri"/>
              </a:rPr>
              <a:t> and </a:t>
            </a:r>
            <a:r>
              <a:rPr b="0" i="1" lang="en-IN" sz="2400" spc="-1" strike="noStrike">
                <a:solidFill>
                  <a:srgbClr val="7030a0"/>
                </a:solidFill>
                <a:latin typeface="Arial"/>
                <a:ea typeface="Calibri"/>
              </a:rPr>
              <a:t>successfully deploy</a:t>
            </a:r>
            <a:r>
              <a:rPr b="0" lang="en-IN" sz="2400" spc="-1" strike="noStrike">
                <a:solidFill>
                  <a:srgbClr val="7030a0"/>
                </a:solidFill>
                <a:latin typeface="Arial"/>
                <a:ea typeface="Calibri"/>
              </a:rPr>
              <a:t> </a:t>
            </a:r>
            <a:r>
              <a:rPr b="0" i="1" lang="en-IN" sz="2400" spc="-1" strike="noStrike">
                <a:solidFill>
                  <a:srgbClr val="00b050"/>
                </a:solidFill>
                <a:latin typeface="Arial"/>
                <a:ea typeface="Calibri"/>
              </a:rPr>
              <a:t>application systems</a:t>
            </a:r>
            <a:endParaRPr b="0" lang="en-IN" sz="2400" spc="-1" strike="noStrike">
              <a:latin typeface="Arial"/>
            </a:endParaRPr>
          </a:p>
          <a:p>
            <a:pPr lvl="1" marL="743040" indent="-284760">
              <a:lnSpc>
                <a:spcPct val="120000"/>
              </a:lnSpc>
              <a:spcBef>
                <a:spcPts val="601"/>
              </a:spcBef>
              <a:spcAft>
                <a:spcPts val="601"/>
              </a:spcAft>
              <a:buClr>
                <a:srgbClr val="0070c0"/>
              </a:buClr>
              <a:buFont typeface="Arial"/>
              <a:buChar char="•"/>
            </a:pPr>
            <a:r>
              <a:rPr b="0" lang="en-IN" sz="2400" spc="-1" strike="noStrike">
                <a:solidFill>
                  <a:srgbClr val="0070c0"/>
                </a:solidFill>
                <a:latin typeface="Arial"/>
                <a:ea typeface="Calibri"/>
              </a:rPr>
              <a:t>Support Increasing Deployment frequency</a:t>
            </a:r>
            <a:endParaRPr b="0" lang="en-IN" sz="2400" spc="-1" strike="noStrike">
              <a:latin typeface="Arial"/>
            </a:endParaRPr>
          </a:p>
          <a:p>
            <a:pPr lvl="1" marL="743040" indent="-284760">
              <a:lnSpc>
                <a:spcPct val="120000"/>
              </a:lnSpc>
              <a:spcBef>
                <a:spcPts val="601"/>
              </a:spcBef>
              <a:spcAft>
                <a:spcPts val="601"/>
              </a:spcAft>
              <a:buClr>
                <a:srgbClr val="0070c0"/>
              </a:buClr>
              <a:buFont typeface="Arial"/>
              <a:buChar char="•"/>
            </a:pPr>
            <a:r>
              <a:rPr b="0" lang="en-IN" sz="2400" spc="-1" strike="noStrike">
                <a:solidFill>
                  <a:srgbClr val="0070c0"/>
                </a:solidFill>
                <a:latin typeface="Arial"/>
                <a:ea typeface="Calibri"/>
              </a:rPr>
              <a:t>Support faster time to market or usage</a:t>
            </a:r>
            <a:endParaRPr b="0" lang="en-IN" sz="2400" spc="-1" strike="noStrike">
              <a:latin typeface="Arial"/>
            </a:endParaRPr>
          </a:p>
          <a:p>
            <a:pPr>
              <a:lnSpc>
                <a:spcPct val="120000"/>
              </a:lnSpc>
              <a:spcBef>
                <a:spcPts val="601"/>
              </a:spcBef>
              <a:spcAft>
                <a:spcPts val="601"/>
              </a:spcAft>
            </a:pPr>
            <a:r>
              <a:rPr b="0" lang="en-IN" sz="2400" spc="-1" strike="noStrike">
                <a:solidFill>
                  <a:srgbClr val="0070c0"/>
                </a:solidFill>
                <a:latin typeface="Arial"/>
                <a:ea typeface="Calibri"/>
              </a:rPr>
              <a:t>are supported by the IT services and create and manipulate information relevant to Businesses. </a:t>
            </a:r>
            <a:endParaRPr b="0" lang="en-IN" sz="2400" spc="-1" strike="noStrike">
              <a:latin typeface="Arial"/>
            </a:endParaRPr>
          </a:p>
          <a:p>
            <a:pPr>
              <a:lnSpc>
                <a:spcPct val="120000"/>
              </a:lnSpc>
              <a:spcBef>
                <a:spcPts val="601"/>
              </a:spcBef>
              <a:spcAft>
                <a:spcPts val="601"/>
              </a:spcAft>
            </a:pPr>
            <a:r>
              <a:rPr b="0" lang="en-IN" sz="2400" spc="-1" strike="noStrike">
                <a:solidFill>
                  <a:srgbClr val="0070c0"/>
                </a:solidFill>
                <a:latin typeface="Arial"/>
                <a:ea typeface="Calibri"/>
              </a:rPr>
              <a:t>IT services, which encompasses deployment and other processes in the IT infrastructure, utilize the business and technical expertise, and enable organizations in the creation, management and optimization of or access to information and business processes.</a:t>
            </a:r>
            <a:endParaRPr b="0" lang="en-IN" sz="2400" spc="-1" strike="noStrike">
              <a:latin typeface="Arial"/>
            </a:endParaRPr>
          </a:p>
          <a:p>
            <a:pPr>
              <a:lnSpc>
                <a:spcPct val="100000"/>
              </a:lnSpc>
            </a:pPr>
            <a:endParaRPr b="0" lang="en-IN" sz="2400" spc="-1" strike="noStrike">
              <a:latin typeface="Arial"/>
            </a:endParaRPr>
          </a:p>
        </p:txBody>
      </p:sp>
      <p:sp>
        <p:nvSpPr>
          <p:cNvPr id="62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BA309319-6DB7-4617-BCE1-C01D58862FF2}" type="slidenum">
              <a:rPr b="0" lang="en-IN" sz="1200" spc="-1" strike="noStrike">
                <a:solidFill>
                  <a:srgbClr val="000000"/>
                </a:solidFill>
                <a:latin typeface="Times New Roman"/>
              </a:rPr>
              <a:t>1</a:t>
            </a:fld>
            <a:endParaRPr b="0" lang="en-IN"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sldImg"/>
          </p:nvPr>
        </p:nvSpPr>
        <p:spPr>
          <a:xfrm>
            <a:off x="685800" y="1143000"/>
            <a:ext cx="5485320" cy="3085200"/>
          </a:xfrm>
          <a:prstGeom prst="rect">
            <a:avLst/>
          </a:prstGeom>
        </p:spPr>
      </p:sp>
      <p:sp>
        <p:nvSpPr>
          <p:cNvPr id="623"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20000"/>
              </a:lnSpc>
              <a:spcBef>
                <a:spcPts val="601"/>
              </a:spcBef>
              <a:spcAft>
                <a:spcPts val="601"/>
              </a:spcAft>
            </a:pPr>
            <a:r>
              <a:rPr b="0" lang="en-IN" sz="2400" spc="-1" strike="noStrike">
                <a:latin typeface="Arial"/>
                <a:ea typeface="Calibri"/>
              </a:rPr>
              <a:t>Some of the goals for the Deployment are to</a:t>
            </a:r>
            <a:endParaRPr b="0" lang="en-IN" sz="2400" spc="-1" strike="noStrike">
              <a:latin typeface="Arial"/>
            </a:endParaRPr>
          </a:p>
          <a:p>
            <a:pPr lvl="1" marL="743040" indent="-284760">
              <a:lnSpc>
                <a:spcPct val="120000"/>
              </a:lnSpc>
              <a:spcBef>
                <a:spcPts val="601"/>
              </a:spcBef>
              <a:spcAft>
                <a:spcPts val="601"/>
              </a:spcAft>
              <a:buClr>
                <a:srgbClr val="ff0000"/>
              </a:buClr>
              <a:buFont typeface="Arial"/>
              <a:buChar char="•"/>
            </a:pPr>
            <a:r>
              <a:rPr b="0" i="1" lang="en-IN" sz="2400" spc="-1" strike="noStrike">
                <a:solidFill>
                  <a:srgbClr val="ff0000"/>
                </a:solidFill>
                <a:latin typeface="Arial"/>
                <a:ea typeface="Calibri"/>
              </a:rPr>
              <a:t>Consistently</a:t>
            </a:r>
            <a:r>
              <a:rPr b="0" lang="en-IN" sz="2400" spc="-1" strike="noStrike">
                <a:solidFill>
                  <a:srgbClr val="ff0000"/>
                </a:solidFill>
                <a:latin typeface="Arial"/>
                <a:ea typeface="Calibri"/>
              </a:rPr>
              <a:t> and </a:t>
            </a:r>
            <a:r>
              <a:rPr b="0" i="1" lang="en-IN" sz="2400" spc="-1" strike="noStrike">
                <a:solidFill>
                  <a:srgbClr val="7030a0"/>
                </a:solidFill>
                <a:latin typeface="Arial"/>
                <a:ea typeface="Calibri"/>
              </a:rPr>
              <a:t>successfully deploy</a:t>
            </a:r>
            <a:r>
              <a:rPr b="0" lang="en-IN" sz="2400" spc="-1" strike="noStrike">
                <a:solidFill>
                  <a:srgbClr val="7030a0"/>
                </a:solidFill>
                <a:latin typeface="Arial"/>
                <a:ea typeface="Calibri"/>
              </a:rPr>
              <a:t> </a:t>
            </a:r>
            <a:r>
              <a:rPr b="0" i="1" lang="en-IN" sz="2400" spc="-1" strike="noStrike">
                <a:solidFill>
                  <a:srgbClr val="00b050"/>
                </a:solidFill>
                <a:latin typeface="Arial"/>
                <a:ea typeface="Calibri"/>
              </a:rPr>
              <a:t>application systems</a:t>
            </a:r>
            <a:endParaRPr b="0" lang="en-IN" sz="2400" spc="-1" strike="noStrike">
              <a:latin typeface="Arial"/>
            </a:endParaRPr>
          </a:p>
          <a:p>
            <a:pPr lvl="1" marL="743040" indent="-284760">
              <a:lnSpc>
                <a:spcPct val="120000"/>
              </a:lnSpc>
              <a:spcBef>
                <a:spcPts val="601"/>
              </a:spcBef>
              <a:spcAft>
                <a:spcPts val="601"/>
              </a:spcAft>
              <a:buClr>
                <a:srgbClr val="0070c0"/>
              </a:buClr>
              <a:buFont typeface="Arial"/>
              <a:buChar char="•"/>
            </a:pPr>
            <a:r>
              <a:rPr b="0" lang="en-IN" sz="2400" spc="-1" strike="noStrike">
                <a:solidFill>
                  <a:srgbClr val="0070c0"/>
                </a:solidFill>
                <a:latin typeface="Arial"/>
                <a:ea typeface="Calibri"/>
              </a:rPr>
              <a:t>Support Increasing Deployment frequency</a:t>
            </a:r>
            <a:endParaRPr b="0" lang="en-IN" sz="2400" spc="-1" strike="noStrike">
              <a:latin typeface="Arial"/>
            </a:endParaRPr>
          </a:p>
          <a:p>
            <a:pPr lvl="1" marL="743040" indent="-284760">
              <a:lnSpc>
                <a:spcPct val="120000"/>
              </a:lnSpc>
              <a:spcBef>
                <a:spcPts val="601"/>
              </a:spcBef>
              <a:spcAft>
                <a:spcPts val="601"/>
              </a:spcAft>
              <a:buClr>
                <a:srgbClr val="0070c0"/>
              </a:buClr>
              <a:buFont typeface="Arial"/>
              <a:buChar char="•"/>
            </a:pPr>
            <a:r>
              <a:rPr b="0" lang="en-IN" sz="2400" spc="-1" strike="noStrike">
                <a:solidFill>
                  <a:srgbClr val="0070c0"/>
                </a:solidFill>
                <a:latin typeface="Arial"/>
                <a:ea typeface="Calibri"/>
              </a:rPr>
              <a:t>Support faster time to market or usage</a:t>
            </a:r>
            <a:endParaRPr b="0" lang="en-IN" sz="2400" spc="-1" strike="noStrike">
              <a:latin typeface="Arial"/>
            </a:endParaRPr>
          </a:p>
          <a:p>
            <a:pPr>
              <a:lnSpc>
                <a:spcPct val="120000"/>
              </a:lnSpc>
              <a:spcBef>
                <a:spcPts val="601"/>
              </a:spcBef>
              <a:spcAft>
                <a:spcPts val="601"/>
              </a:spcAft>
            </a:pPr>
            <a:r>
              <a:rPr b="0" lang="en-IN" sz="2400" spc="-1" strike="noStrike">
                <a:solidFill>
                  <a:srgbClr val="0070c0"/>
                </a:solidFill>
                <a:latin typeface="Arial"/>
                <a:ea typeface="Calibri"/>
              </a:rPr>
              <a:t>are supported by the IT services and create and manipulate information relevant to Businesses. </a:t>
            </a:r>
            <a:endParaRPr b="0" lang="en-IN" sz="2400" spc="-1" strike="noStrike">
              <a:latin typeface="Arial"/>
            </a:endParaRPr>
          </a:p>
          <a:p>
            <a:pPr>
              <a:lnSpc>
                <a:spcPct val="120000"/>
              </a:lnSpc>
              <a:spcBef>
                <a:spcPts val="601"/>
              </a:spcBef>
              <a:spcAft>
                <a:spcPts val="601"/>
              </a:spcAft>
            </a:pPr>
            <a:r>
              <a:rPr b="0" lang="en-IN" sz="2400" spc="-1" strike="noStrike">
                <a:solidFill>
                  <a:srgbClr val="0070c0"/>
                </a:solidFill>
                <a:latin typeface="Arial"/>
                <a:ea typeface="Calibri"/>
              </a:rPr>
              <a:t>IT services, which encompasses deployment and other processes in the IT infrastructure, utilize the business and technical expertise, and enable organizations in the creation, management and optimization of or access to information and business processes.</a:t>
            </a:r>
            <a:endParaRPr b="0" lang="en-IN" sz="2400" spc="-1" strike="noStrike">
              <a:latin typeface="Arial"/>
            </a:endParaRPr>
          </a:p>
          <a:p>
            <a:pPr>
              <a:lnSpc>
                <a:spcPct val="100000"/>
              </a:lnSpc>
            </a:pPr>
            <a:endParaRPr b="0" lang="en-IN" sz="2400" spc="-1" strike="noStrike">
              <a:latin typeface="Arial"/>
            </a:endParaRPr>
          </a:p>
        </p:txBody>
      </p:sp>
      <p:sp>
        <p:nvSpPr>
          <p:cNvPr id="62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FE7E5788-C55B-4F3C-9FCA-FBF0D8ED8778}" type="slidenum">
              <a:rPr b="0" lang="en-IN" sz="1200" spc="-1" strike="noStrike">
                <a:solidFill>
                  <a:srgbClr val="000000"/>
                </a:solidFill>
                <a:latin typeface="Times New Roman"/>
              </a:rPr>
              <a:t>1</a:t>
            </a:fld>
            <a:endParaRPr b="0" lang="en-IN"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sldImg"/>
          </p:nvPr>
        </p:nvSpPr>
        <p:spPr>
          <a:xfrm>
            <a:off x="685800" y="1143000"/>
            <a:ext cx="5485320" cy="3085200"/>
          </a:xfrm>
          <a:prstGeom prst="rect">
            <a:avLst/>
          </a:prstGeom>
        </p:spPr>
      </p:sp>
      <p:sp>
        <p:nvSpPr>
          <p:cNvPr id="626"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20000"/>
              </a:lnSpc>
              <a:spcBef>
                <a:spcPts val="601"/>
              </a:spcBef>
              <a:spcAft>
                <a:spcPts val="601"/>
              </a:spcAft>
            </a:pPr>
            <a:r>
              <a:rPr b="0" lang="en-IN" sz="2400" spc="-1" strike="noStrike">
                <a:latin typeface="Arial"/>
                <a:ea typeface="Calibri"/>
              </a:rPr>
              <a:t>Some of the goals for the Deployment are to</a:t>
            </a:r>
            <a:endParaRPr b="0" lang="en-IN" sz="2400" spc="-1" strike="noStrike">
              <a:latin typeface="Arial"/>
            </a:endParaRPr>
          </a:p>
          <a:p>
            <a:pPr lvl="1" marL="743040" indent="-284760">
              <a:lnSpc>
                <a:spcPct val="120000"/>
              </a:lnSpc>
              <a:spcBef>
                <a:spcPts val="601"/>
              </a:spcBef>
              <a:spcAft>
                <a:spcPts val="601"/>
              </a:spcAft>
              <a:buClr>
                <a:srgbClr val="ff0000"/>
              </a:buClr>
              <a:buFont typeface="Arial"/>
              <a:buChar char="•"/>
            </a:pPr>
            <a:r>
              <a:rPr b="0" i="1" lang="en-IN" sz="2400" spc="-1" strike="noStrike">
                <a:solidFill>
                  <a:srgbClr val="ff0000"/>
                </a:solidFill>
                <a:latin typeface="Arial"/>
                <a:ea typeface="Calibri"/>
              </a:rPr>
              <a:t>Consistently</a:t>
            </a:r>
            <a:r>
              <a:rPr b="0" lang="en-IN" sz="2400" spc="-1" strike="noStrike">
                <a:solidFill>
                  <a:srgbClr val="ff0000"/>
                </a:solidFill>
                <a:latin typeface="Arial"/>
                <a:ea typeface="Calibri"/>
              </a:rPr>
              <a:t> and </a:t>
            </a:r>
            <a:r>
              <a:rPr b="0" i="1" lang="en-IN" sz="2400" spc="-1" strike="noStrike">
                <a:solidFill>
                  <a:srgbClr val="7030a0"/>
                </a:solidFill>
                <a:latin typeface="Arial"/>
                <a:ea typeface="Calibri"/>
              </a:rPr>
              <a:t>successfully deploy</a:t>
            </a:r>
            <a:r>
              <a:rPr b="0" lang="en-IN" sz="2400" spc="-1" strike="noStrike">
                <a:solidFill>
                  <a:srgbClr val="7030a0"/>
                </a:solidFill>
                <a:latin typeface="Arial"/>
                <a:ea typeface="Calibri"/>
              </a:rPr>
              <a:t> </a:t>
            </a:r>
            <a:r>
              <a:rPr b="0" i="1" lang="en-IN" sz="2400" spc="-1" strike="noStrike">
                <a:solidFill>
                  <a:srgbClr val="00b050"/>
                </a:solidFill>
                <a:latin typeface="Arial"/>
                <a:ea typeface="Calibri"/>
              </a:rPr>
              <a:t>application systems</a:t>
            </a:r>
            <a:endParaRPr b="0" lang="en-IN" sz="2400" spc="-1" strike="noStrike">
              <a:latin typeface="Arial"/>
            </a:endParaRPr>
          </a:p>
          <a:p>
            <a:pPr lvl="1" marL="743040" indent="-284760">
              <a:lnSpc>
                <a:spcPct val="120000"/>
              </a:lnSpc>
              <a:spcBef>
                <a:spcPts val="601"/>
              </a:spcBef>
              <a:spcAft>
                <a:spcPts val="601"/>
              </a:spcAft>
              <a:buClr>
                <a:srgbClr val="0070c0"/>
              </a:buClr>
              <a:buFont typeface="Arial"/>
              <a:buChar char="•"/>
            </a:pPr>
            <a:r>
              <a:rPr b="0" lang="en-IN" sz="2400" spc="-1" strike="noStrike">
                <a:solidFill>
                  <a:srgbClr val="0070c0"/>
                </a:solidFill>
                <a:latin typeface="Arial"/>
                <a:ea typeface="Calibri"/>
              </a:rPr>
              <a:t>Support Increasing Deployment frequency</a:t>
            </a:r>
            <a:endParaRPr b="0" lang="en-IN" sz="2400" spc="-1" strike="noStrike">
              <a:latin typeface="Arial"/>
            </a:endParaRPr>
          </a:p>
          <a:p>
            <a:pPr lvl="1" marL="743040" indent="-284760">
              <a:lnSpc>
                <a:spcPct val="120000"/>
              </a:lnSpc>
              <a:spcBef>
                <a:spcPts val="601"/>
              </a:spcBef>
              <a:spcAft>
                <a:spcPts val="601"/>
              </a:spcAft>
              <a:buClr>
                <a:srgbClr val="0070c0"/>
              </a:buClr>
              <a:buFont typeface="Arial"/>
              <a:buChar char="•"/>
            </a:pPr>
            <a:r>
              <a:rPr b="0" lang="en-IN" sz="2400" spc="-1" strike="noStrike">
                <a:solidFill>
                  <a:srgbClr val="0070c0"/>
                </a:solidFill>
                <a:latin typeface="Arial"/>
                <a:ea typeface="Calibri"/>
              </a:rPr>
              <a:t>Support faster time to market or usage</a:t>
            </a:r>
            <a:endParaRPr b="0" lang="en-IN" sz="2400" spc="-1" strike="noStrike">
              <a:latin typeface="Arial"/>
            </a:endParaRPr>
          </a:p>
          <a:p>
            <a:pPr>
              <a:lnSpc>
                <a:spcPct val="120000"/>
              </a:lnSpc>
              <a:spcBef>
                <a:spcPts val="601"/>
              </a:spcBef>
              <a:spcAft>
                <a:spcPts val="601"/>
              </a:spcAft>
            </a:pPr>
            <a:r>
              <a:rPr b="0" lang="en-IN" sz="2400" spc="-1" strike="noStrike">
                <a:solidFill>
                  <a:srgbClr val="0070c0"/>
                </a:solidFill>
                <a:latin typeface="Arial"/>
                <a:ea typeface="Calibri"/>
              </a:rPr>
              <a:t>are supported by the IT services and create and manipulate information relevant to Businesses. </a:t>
            </a:r>
            <a:endParaRPr b="0" lang="en-IN" sz="2400" spc="-1" strike="noStrike">
              <a:latin typeface="Arial"/>
            </a:endParaRPr>
          </a:p>
          <a:p>
            <a:pPr>
              <a:lnSpc>
                <a:spcPct val="120000"/>
              </a:lnSpc>
              <a:spcBef>
                <a:spcPts val="601"/>
              </a:spcBef>
              <a:spcAft>
                <a:spcPts val="601"/>
              </a:spcAft>
            </a:pPr>
            <a:r>
              <a:rPr b="0" lang="en-IN" sz="2400" spc="-1" strike="noStrike">
                <a:solidFill>
                  <a:srgbClr val="0070c0"/>
                </a:solidFill>
                <a:latin typeface="Arial"/>
                <a:ea typeface="Calibri"/>
              </a:rPr>
              <a:t>IT services, which encompasses deployment and other processes in the IT infrastructure, utilize the business and technical expertise, and enable organizations in the creation, management and optimization of or access to information and business processes.</a:t>
            </a:r>
            <a:endParaRPr b="0" lang="en-IN" sz="2400" spc="-1" strike="noStrike">
              <a:latin typeface="Arial"/>
            </a:endParaRPr>
          </a:p>
          <a:p>
            <a:pPr>
              <a:lnSpc>
                <a:spcPct val="100000"/>
              </a:lnSpc>
            </a:pPr>
            <a:endParaRPr b="0" lang="en-IN" sz="2400" spc="-1" strike="noStrike">
              <a:latin typeface="Arial"/>
            </a:endParaRPr>
          </a:p>
        </p:txBody>
      </p:sp>
      <p:sp>
        <p:nvSpPr>
          <p:cNvPr id="62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28BB7174-3E5F-48A5-89B4-67DB9DAA5E48}" type="slidenum">
              <a:rPr b="0" lang="en-IN" sz="1200" spc="-1" strike="noStrike">
                <a:solidFill>
                  <a:srgbClr val="000000"/>
                </a:solidFill>
                <a:latin typeface="Times New Roman"/>
              </a:rPr>
              <a:t>1</a:t>
            </a:fld>
            <a:endParaRPr b="0" lang="en-IN"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sldImg"/>
          </p:nvPr>
        </p:nvSpPr>
        <p:spPr>
          <a:xfrm>
            <a:off x="685800" y="1143000"/>
            <a:ext cx="5485320" cy="3085200"/>
          </a:xfrm>
          <a:prstGeom prst="rect">
            <a:avLst/>
          </a:prstGeom>
        </p:spPr>
      </p:sp>
      <p:sp>
        <p:nvSpPr>
          <p:cNvPr id="629"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20000"/>
              </a:lnSpc>
              <a:spcBef>
                <a:spcPts val="601"/>
              </a:spcBef>
              <a:spcAft>
                <a:spcPts val="601"/>
              </a:spcAft>
            </a:pPr>
            <a:r>
              <a:rPr b="0" lang="en-IN" sz="2400" spc="-1" strike="noStrike">
                <a:latin typeface="Arial"/>
                <a:ea typeface="Calibri"/>
              </a:rPr>
              <a:t>Some of the goals for the Deployment are to</a:t>
            </a:r>
            <a:endParaRPr b="0" lang="en-IN" sz="2400" spc="-1" strike="noStrike">
              <a:latin typeface="Arial"/>
            </a:endParaRPr>
          </a:p>
          <a:p>
            <a:pPr lvl="1" marL="743040" indent="-284760">
              <a:lnSpc>
                <a:spcPct val="120000"/>
              </a:lnSpc>
              <a:spcBef>
                <a:spcPts val="601"/>
              </a:spcBef>
              <a:spcAft>
                <a:spcPts val="601"/>
              </a:spcAft>
              <a:buClr>
                <a:srgbClr val="ff0000"/>
              </a:buClr>
              <a:buFont typeface="Arial"/>
              <a:buChar char="•"/>
            </a:pPr>
            <a:r>
              <a:rPr b="0" i="1" lang="en-IN" sz="2400" spc="-1" strike="noStrike">
                <a:solidFill>
                  <a:srgbClr val="ff0000"/>
                </a:solidFill>
                <a:latin typeface="Arial"/>
                <a:ea typeface="Calibri"/>
              </a:rPr>
              <a:t>Consistently</a:t>
            </a:r>
            <a:r>
              <a:rPr b="0" lang="en-IN" sz="2400" spc="-1" strike="noStrike">
                <a:solidFill>
                  <a:srgbClr val="ff0000"/>
                </a:solidFill>
                <a:latin typeface="Arial"/>
                <a:ea typeface="Calibri"/>
              </a:rPr>
              <a:t> and </a:t>
            </a:r>
            <a:r>
              <a:rPr b="0" i="1" lang="en-IN" sz="2400" spc="-1" strike="noStrike">
                <a:solidFill>
                  <a:srgbClr val="7030a0"/>
                </a:solidFill>
                <a:latin typeface="Arial"/>
                <a:ea typeface="Calibri"/>
              </a:rPr>
              <a:t>successfully deploy</a:t>
            </a:r>
            <a:r>
              <a:rPr b="0" lang="en-IN" sz="2400" spc="-1" strike="noStrike">
                <a:solidFill>
                  <a:srgbClr val="7030a0"/>
                </a:solidFill>
                <a:latin typeface="Arial"/>
                <a:ea typeface="Calibri"/>
              </a:rPr>
              <a:t> </a:t>
            </a:r>
            <a:r>
              <a:rPr b="0" i="1" lang="en-IN" sz="2400" spc="-1" strike="noStrike">
                <a:solidFill>
                  <a:srgbClr val="00b050"/>
                </a:solidFill>
                <a:latin typeface="Arial"/>
                <a:ea typeface="Calibri"/>
              </a:rPr>
              <a:t>application systems</a:t>
            </a:r>
            <a:endParaRPr b="0" lang="en-IN" sz="2400" spc="-1" strike="noStrike">
              <a:latin typeface="Arial"/>
            </a:endParaRPr>
          </a:p>
          <a:p>
            <a:pPr lvl="1" marL="743040" indent="-284760">
              <a:lnSpc>
                <a:spcPct val="120000"/>
              </a:lnSpc>
              <a:spcBef>
                <a:spcPts val="601"/>
              </a:spcBef>
              <a:spcAft>
                <a:spcPts val="601"/>
              </a:spcAft>
              <a:buClr>
                <a:srgbClr val="0070c0"/>
              </a:buClr>
              <a:buFont typeface="Arial"/>
              <a:buChar char="•"/>
            </a:pPr>
            <a:r>
              <a:rPr b="0" lang="en-IN" sz="2400" spc="-1" strike="noStrike">
                <a:solidFill>
                  <a:srgbClr val="0070c0"/>
                </a:solidFill>
                <a:latin typeface="Arial"/>
                <a:ea typeface="Calibri"/>
              </a:rPr>
              <a:t>Support Increasing Deployment frequency</a:t>
            </a:r>
            <a:endParaRPr b="0" lang="en-IN" sz="2400" spc="-1" strike="noStrike">
              <a:latin typeface="Arial"/>
            </a:endParaRPr>
          </a:p>
          <a:p>
            <a:pPr lvl="1" marL="743040" indent="-284760">
              <a:lnSpc>
                <a:spcPct val="120000"/>
              </a:lnSpc>
              <a:spcBef>
                <a:spcPts val="601"/>
              </a:spcBef>
              <a:spcAft>
                <a:spcPts val="601"/>
              </a:spcAft>
              <a:buClr>
                <a:srgbClr val="0070c0"/>
              </a:buClr>
              <a:buFont typeface="Arial"/>
              <a:buChar char="•"/>
            </a:pPr>
            <a:r>
              <a:rPr b="0" lang="en-IN" sz="2400" spc="-1" strike="noStrike">
                <a:solidFill>
                  <a:srgbClr val="0070c0"/>
                </a:solidFill>
                <a:latin typeface="Arial"/>
                <a:ea typeface="Calibri"/>
              </a:rPr>
              <a:t>Support faster time to market or usage</a:t>
            </a:r>
            <a:endParaRPr b="0" lang="en-IN" sz="2400" spc="-1" strike="noStrike">
              <a:latin typeface="Arial"/>
            </a:endParaRPr>
          </a:p>
          <a:p>
            <a:pPr>
              <a:lnSpc>
                <a:spcPct val="120000"/>
              </a:lnSpc>
              <a:spcBef>
                <a:spcPts val="601"/>
              </a:spcBef>
              <a:spcAft>
                <a:spcPts val="601"/>
              </a:spcAft>
            </a:pPr>
            <a:r>
              <a:rPr b="0" lang="en-IN" sz="2400" spc="-1" strike="noStrike">
                <a:solidFill>
                  <a:srgbClr val="0070c0"/>
                </a:solidFill>
                <a:latin typeface="Arial"/>
                <a:ea typeface="Calibri"/>
              </a:rPr>
              <a:t>are supported by the IT services and create and manipulate information relevant to Businesses. </a:t>
            </a:r>
            <a:endParaRPr b="0" lang="en-IN" sz="2400" spc="-1" strike="noStrike">
              <a:latin typeface="Arial"/>
            </a:endParaRPr>
          </a:p>
          <a:p>
            <a:pPr>
              <a:lnSpc>
                <a:spcPct val="120000"/>
              </a:lnSpc>
              <a:spcBef>
                <a:spcPts val="601"/>
              </a:spcBef>
              <a:spcAft>
                <a:spcPts val="601"/>
              </a:spcAft>
            </a:pPr>
            <a:r>
              <a:rPr b="0" lang="en-IN" sz="2400" spc="-1" strike="noStrike">
                <a:solidFill>
                  <a:srgbClr val="0070c0"/>
                </a:solidFill>
                <a:latin typeface="Arial"/>
                <a:ea typeface="Calibri"/>
              </a:rPr>
              <a:t>IT services, which encompasses deployment and other processes in the IT infrastructure, utilize the business and technical expertise, and enable organizations in the creation, management and optimization of or access to information and business processes.</a:t>
            </a:r>
            <a:endParaRPr b="0" lang="en-IN" sz="2400" spc="-1" strike="noStrike">
              <a:latin typeface="Arial"/>
            </a:endParaRPr>
          </a:p>
          <a:p>
            <a:pPr>
              <a:lnSpc>
                <a:spcPct val="100000"/>
              </a:lnSpc>
            </a:pPr>
            <a:endParaRPr b="0" lang="en-IN" sz="2400" spc="-1" strike="noStrike">
              <a:latin typeface="Arial"/>
            </a:endParaRPr>
          </a:p>
        </p:txBody>
      </p:sp>
      <p:sp>
        <p:nvSpPr>
          <p:cNvPr id="63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4320DFBB-B580-4D2B-88D6-F045C3FDB8B2}" type="slidenum">
              <a:rPr b="0" lang="en-IN" sz="1200" spc="-1" strike="noStrike">
                <a:solidFill>
                  <a:srgbClr val="000000"/>
                </a:solidFill>
                <a:latin typeface="Times New Roman"/>
              </a:rPr>
              <a:t>1</a:t>
            </a:fld>
            <a:endParaRPr b="0" lang="en-IN"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685800" y="1143000"/>
            <a:ext cx="5485320" cy="3085200"/>
          </a:xfrm>
          <a:prstGeom prst="rect">
            <a:avLst/>
          </a:prstGeom>
        </p:spPr>
      </p:sp>
      <p:sp>
        <p:nvSpPr>
          <p:cNvPr id="608"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IN" sz="2000" spc="-1" strike="noStrike">
                <a:latin typeface="Arial"/>
              </a:rPr>
              <a:t>A good</a:t>
            </a:r>
            <a:endParaRPr b="0" lang="en-IN" sz="2000" spc="-1" strike="noStrike">
              <a:latin typeface="Arial"/>
            </a:endParaRPr>
          </a:p>
          <a:p>
            <a:pPr marL="216000" indent="-215280">
              <a:lnSpc>
                <a:spcPct val="100000"/>
              </a:lnSpc>
            </a:pPr>
            <a:r>
              <a:rPr b="0" lang="en-IN" sz="2000" spc="-1" strike="noStrike">
                <a:latin typeface="Arial"/>
              </a:rPr>
              <a:t>software engineering decision requires an awareness of and a careful consideration of </a:t>
            </a:r>
            <a:endParaRPr b="0" lang="en-IN" sz="2000" spc="-1" strike="noStrike">
              <a:latin typeface="Arial"/>
            </a:endParaRPr>
          </a:p>
          <a:p>
            <a:pPr marL="216000" indent="-215280">
              <a:lnSpc>
                <a:spcPct val="100000"/>
              </a:lnSpc>
            </a:pPr>
            <a:r>
              <a:rPr b="0" lang="en-IN" sz="2000" spc="-1" strike="noStrike">
                <a:latin typeface="Arial"/>
              </a:rPr>
              <a:t>Gotterbarn Software Engineering Ethics Research Institute 2</a:t>
            </a:r>
            <a:endParaRPr b="0" lang="en-IN" sz="2000" spc="-1" strike="noStrike">
              <a:latin typeface="Arial"/>
            </a:endParaRPr>
          </a:p>
          <a:p>
            <a:pPr marL="216000" indent="-215280">
              <a:lnSpc>
                <a:spcPct val="100000"/>
              </a:lnSpc>
            </a:pPr>
            <a:r>
              <a:rPr b="0" lang="en-IN" sz="2000" spc="-1" strike="noStrike">
                <a:latin typeface="Arial"/>
              </a:rPr>
              <a:t>both the technical and the ethical dimensions The technical decisions should be</a:t>
            </a:r>
            <a:endParaRPr b="0" lang="en-IN" sz="2000" spc="-1" strike="noStrike">
              <a:latin typeface="Arial"/>
            </a:endParaRPr>
          </a:p>
          <a:p>
            <a:pPr marL="216000" indent="-215280">
              <a:lnSpc>
                <a:spcPct val="100000"/>
              </a:lnSpc>
            </a:pPr>
            <a:r>
              <a:rPr b="0" lang="en-IN" sz="2000" spc="-1" strike="noStrike">
                <a:latin typeface="Arial"/>
              </a:rPr>
              <a:t>consciously guided by values. An absence of the awareness of this relationship between</a:t>
            </a:r>
            <a:endParaRPr b="0" lang="en-IN" sz="2000" spc="-1" strike="noStrike">
              <a:latin typeface="Arial"/>
            </a:endParaRPr>
          </a:p>
          <a:p>
            <a:pPr marL="216000" indent="-215280">
              <a:lnSpc>
                <a:spcPct val="100000"/>
              </a:lnSpc>
            </a:pPr>
            <a:r>
              <a:rPr b="0" lang="en-IN" sz="2000" spc="-1" strike="noStrike">
                <a:latin typeface="Arial"/>
              </a:rPr>
              <a:t>technology and values means that the values related to the technology are haphazard.</a:t>
            </a:r>
            <a:endParaRPr b="0" lang="en-IN" sz="2000" spc="-1" strike="noStrike">
              <a:latin typeface="Arial"/>
            </a:endParaRPr>
          </a:p>
          <a:p>
            <a:pPr marL="216000" indent="-215280">
              <a:lnSpc>
                <a:spcPct val="100000"/>
              </a:lnSpc>
            </a:pPr>
            <a:r>
              <a:rPr b="0" lang="en-IN" sz="2000" spc="-1" strike="noStrike">
                <a:latin typeface="Arial"/>
              </a:rPr>
              <a:t>Professions describe these values in Codes of Ethics, Codes of Conduct and Codes of</a:t>
            </a:r>
            <a:endParaRPr b="0" lang="en-IN" sz="2000" spc="-1" strike="noStrike">
              <a:latin typeface="Arial"/>
            </a:endParaRPr>
          </a:p>
          <a:p>
            <a:pPr marL="216000" indent="-215280">
              <a:lnSpc>
                <a:spcPct val="100000"/>
              </a:lnSpc>
            </a:pPr>
            <a:r>
              <a:rPr b="0" lang="en-IN" sz="2000" spc="-1" strike="noStrike">
                <a:latin typeface="Arial"/>
              </a:rPr>
              <a:t>Practice. These codes serve many functions related to a profession including providing</a:t>
            </a:r>
            <a:endParaRPr b="0" lang="en-IN" sz="2000" spc="-1" strike="noStrike">
              <a:latin typeface="Arial"/>
            </a:endParaRPr>
          </a:p>
          <a:p>
            <a:pPr marL="216000" indent="-215280">
              <a:lnSpc>
                <a:spcPct val="100000"/>
              </a:lnSpc>
            </a:pPr>
            <a:r>
              <a:rPr b="0" lang="en-IN" sz="2000" spc="-1" strike="noStrike">
                <a:latin typeface="Arial"/>
              </a:rPr>
              <a:t>guidance for practitioner’s ethical choices and educating practitioners and the public about</a:t>
            </a:r>
            <a:endParaRPr b="0" lang="en-IN" sz="2000" spc="-1" strike="noStrike">
              <a:latin typeface="Arial"/>
            </a:endParaRPr>
          </a:p>
          <a:p>
            <a:pPr marL="216000" indent="-215280">
              <a:lnSpc>
                <a:spcPct val="100000"/>
              </a:lnSpc>
            </a:pPr>
            <a:r>
              <a:rPr b="0" lang="en-IN" sz="2000" spc="-1" strike="noStrike">
                <a:latin typeface="Arial"/>
              </a:rPr>
              <a:t>the ethical standard of the profession.</a:t>
            </a:r>
            <a:endParaRPr b="0" lang="en-IN" sz="2000" spc="-1" strike="noStrike">
              <a:latin typeface="Arial"/>
            </a:endParaRPr>
          </a:p>
          <a:p>
            <a:pPr marL="216000" indent="-215280">
              <a:lnSpc>
                <a:spcPct val="100000"/>
              </a:lnSpc>
            </a:pPr>
            <a:r>
              <a:rPr b="0" lang="en-IN" sz="2000" spc="-1" strike="noStrike">
                <a:latin typeface="Arial"/>
              </a:rPr>
              <a:t>Codes of ethics are statements about the interaction of technology and values. They are</a:t>
            </a:r>
            <a:endParaRPr b="0" lang="en-IN" sz="2000" spc="-1" strike="noStrike">
              <a:latin typeface="Arial"/>
            </a:endParaRPr>
          </a:p>
          <a:p>
            <a:pPr marL="216000" indent="-215280">
              <a:lnSpc>
                <a:spcPct val="100000"/>
              </a:lnSpc>
            </a:pPr>
            <a:r>
              <a:rPr b="0" lang="en-IN" sz="2000" spc="-1" strike="noStrike">
                <a:latin typeface="Arial"/>
              </a:rPr>
              <a:t>also intended to insure that this interaction is not haphazard. Some codes, such as the</a:t>
            </a:r>
            <a:endParaRPr b="0" lang="en-IN" sz="2000" spc="-1" strike="noStrike">
              <a:latin typeface="Arial"/>
            </a:endParaRPr>
          </a:p>
          <a:p>
            <a:pPr marL="216000" indent="-215280">
              <a:lnSpc>
                <a:spcPct val="100000"/>
              </a:lnSpc>
            </a:pPr>
            <a:r>
              <a:rPr b="0" lang="en-IN" sz="2000" spc="-1" strike="noStrike">
                <a:latin typeface="Arial"/>
              </a:rPr>
              <a:t>Australian Computer Society Code of Ethics carries legal weight to insure structured</a:t>
            </a:r>
            <a:endParaRPr b="0" lang="en-IN" sz="2000" spc="-1" strike="noStrike">
              <a:latin typeface="Arial"/>
            </a:endParaRPr>
          </a:p>
          <a:p>
            <a:pPr marL="216000" indent="-215280">
              <a:lnSpc>
                <a:spcPct val="100000"/>
              </a:lnSpc>
            </a:pPr>
            <a:r>
              <a:rPr b="0" lang="en-IN" sz="2000" spc="-1" strike="noStrike">
                <a:latin typeface="Arial"/>
              </a:rPr>
              <a:t>interaction, while other codes, such as the Software Engineering Code of Ethics and</a:t>
            </a:r>
            <a:endParaRPr b="0" lang="en-IN" sz="2000" spc="-1" strike="noStrike">
              <a:latin typeface="Arial"/>
            </a:endParaRPr>
          </a:p>
          <a:p>
            <a:pPr marL="216000" indent="-215280">
              <a:lnSpc>
                <a:spcPct val="100000"/>
              </a:lnSpc>
            </a:pPr>
            <a:r>
              <a:rPr b="0" lang="en-IN" sz="2000" spc="-1" strike="noStrike">
                <a:latin typeface="Arial"/>
              </a:rPr>
              <a:t>Professional Practice, rely on normative pressures. The goal of all of these codes is to</a:t>
            </a:r>
            <a:endParaRPr b="0" lang="en-IN" sz="2000" spc="-1" strike="noStrike">
              <a:latin typeface="Arial"/>
            </a:endParaRPr>
          </a:p>
          <a:p>
            <a:pPr marL="216000" indent="-215280">
              <a:lnSpc>
                <a:spcPct val="100000"/>
              </a:lnSpc>
            </a:pPr>
            <a:r>
              <a:rPr b="0" lang="en-IN" sz="2000" spc="-1" strike="noStrike">
                <a:latin typeface="Arial"/>
              </a:rPr>
              <a:t>make sure that the activity of practicing professionals as individual, teams, management,</a:t>
            </a:r>
            <a:endParaRPr b="0" lang="en-IN" sz="2000" spc="-1" strike="noStrike">
              <a:latin typeface="Arial"/>
            </a:endParaRPr>
          </a:p>
          <a:p>
            <a:pPr marL="216000" indent="-215280">
              <a:lnSpc>
                <a:spcPct val="100000"/>
              </a:lnSpc>
            </a:pPr>
            <a:r>
              <a:rPr b="0" lang="en-IN" sz="2000" spc="-1" strike="noStrike">
                <a:latin typeface="Arial"/>
              </a:rPr>
              <a:t>or professional organizations, advance and protect human values rather than do d</a:t>
            </a:r>
            <a:endParaRPr b="0" lang="en-IN" sz="2000" spc="-1" strike="noStrike">
              <a:latin typeface="Arial"/>
            </a:endParaRPr>
          </a:p>
          <a:p>
            <a:pPr marL="216000" indent="-215280">
              <a:lnSpc>
                <a:spcPct val="100000"/>
              </a:lnSpc>
            </a:pPr>
            <a:r>
              <a:rPr b="0" lang="en-IN" sz="1200" spc="-1" strike="noStrike">
                <a:latin typeface="Arial"/>
              </a:rPr>
              <a:t>These codes serve many functions related to a profession including providing guidance for practitioner’s ethical choices and educating practitioners and the public about the ethical standard of the profession</a:t>
            </a:r>
            <a:endParaRPr b="0" lang="en-IN" sz="1200" spc="-1" strike="noStrike">
              <a:latin typeface="Arial"/>
            </a:endParaRPr>
          </a:p>
          <a:p>
            <a:pPr marL="216000" indent="-215280">
              <a:lnSpc>
                <a:spcPct val="100000"/>
              </a:lnSpc>
            </a:pPr>
            <a:endParaRPr b="0" lang="en-IN" sz="1200" spc="-1" strike="noStrike">
              <a:latin typeface="Arial"/>
            </a:endParaRPr>
          </a:p>
        </p:txBody>
      </p:sp>
      <p:sp>
        <p:nvSpPr>
          <p:cNvPr id="60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1B52FD8F-7DB5-4A26-A2BA-D54781E46C9D}" type="slidenum">
              <a:rPr b="0" lang="en-IN" sz="1200" spc="-1" strike="noStrike">
                <a:solidFill>
                  <a:srgbClr val="000000"/>
                </a:solidFill>
                <a:latin typeface="Times New Roman"/>
              </a:rPr>
              <a:t>1</a:t>
            </a:fld>
            <a:endParaRPr b="0" lang="en-IN"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sldImg"/>
          </p:nvPr>
        </p:nvSpPr>
        <p:spPr>
          <a:xfrm>
            <a:off x="685800" y="1143000"/>
            <a:ext cx="5485320" cy="3085200"/>
          </a:xfrm>
          <a:prstGeom prst="rect">
            <a:avLst/>
          </a:prstGeom>
        </p:spPr>
      </p:sp>
      <p:sp>
        <p:nvSpPr>
          <p:cNvPr id="632" name="PlaceHolder 2"/>
          <p:cNvSpPr>
            <a:spLocks noGrp="1"/>
          </p:cNvSpPr>
          <p:nvPr>
            <p:ph type="body"/>
          </p:nvPr>
        </p:nvSpPr>
        <p:spPr>
          <a:xfrm>
            <a:off x="685800" y="4400640"/>
            <a:ext cx="5485320" cy="3599280"/>
          </a:xfrm>
          <a:prstGeom prst="rect">
            <a:avLst/>
          </a:prstGeom>
        </p:spPr>
        <p:txBody>
          <a:bodyPr lIns="0" rIns="0" tIns="0" bIns="0"/>
          <a:p>
            <a:pPr marL="216000" indent="-215640">
              <a:lnSpc>
                <a:spcPct val="100000"/>
              </a:lnSpc>
            </a:pPr>
            <a:r>
              <a:rPr b="0" lang="en-IN" sz="2000" spc="-1" strike="noStrike">
                <a:latin typeface="Arial"/>
              </a:rPr>
              <a:t>IT Infrastructure Systems Management is about how an IT organization manages IT services (for its customers) and provides a stable, available responsive IT environment at minimal costs which supports or furthers the Business of the organization while factoring in Scaling, Security etc</a:t>
            </a:r>
            <a:endParaRPr b="0" lang="en-IN" sz="2000" spc="-1" strike="noStrike">
              <a:latin typeface="Arial"/>
            </a:endParaRPr>
          </a:p>
        </p:txBody>
      </p:sp>
      <p:sp>
        <p:nvSpPr>
          <p:cNvPr id="63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384DEF1C-A449-4BA0-828D-9E1CF3B78FBA}" type="slidenum">
              <a:rPr b="0" lang="en-IN" sz="1200" spc="-1" strike="noStrike">
                <a:solidFill>
                  <a:srgbClr val="000000"/>
                </a:solidFill>
                <a:latin typeface="+mn-lt"/>
                <a:ea typeface="+mn-ea"/>
              </a:rPr>
              <a:t>1</a:t>
            </a:fld>
            <a:endParaRPr b="0" lang="en-IN"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sldImg"/>
          </p:nvPr>
        </p:nvSpPr>
        <p:spPr>
          <a:xfrm>
            <a:off x="685800" y="1143000"/>
            <a:ext cx="5485320" cy="3085200"/>
          </a:xfrm>
          <a:prstGeom prst="rect">
            <a:avLst/>
          </a:prstGeom>
        </p:spPr>
      </p:sp>
      <p:sp>
        <p:nvSpPr>
          <p:cNvPr id="635" name="PlaceHolder 2"/>
          <p:cNvSpPr>
            <a:spLocks noGrp="1"/>
          </p:cNvSpPr>
          <p:nvPr>
            <p:ph type="body"/>
          </p:nvPr>
        </p:nvSpPr>
        <p:spPr>
          <a:xfrm>
            <a:off x="685800" y="4400640"/>
            <a:ext cx="5485320" cy="3599280"/>
          </a:xfrm>
          <a:prstGeom prst="rect">
            <a:avLst/>
          </a:prstGeom>
        </p:spPr>
        <p:txBody>
          <a:bodyPr lIns="0" rIns="0" tIns="0" bIns="0"/>
          <a:p>
            <a:endParaRPr b="0" lang="en-IN" sz="2000" spc="-1" strike="noStrike">
              <a:latin typeface="Arial"/>
            </a:endParaRPr>
          </a:p>
        </p:txBody>
      </p:sp>
      <p:sp>
        <p:nvSpPr>
          <p:cNvPr id="63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5FA5D1D2-B98F-4F98-B78E-DB59A85A076E}" type="slidenum">
              <a:rPr b="0" lang="en-IN" sz="1200" spc="-1" strike="noStrike">
                <a:solidFill>
                  <a:srgbClr val="000000"/>
                </a:solidFill>
                <a:latin typeface="+mn-lt"/>
                <a:ea typeface="+mn-ea"/>
              </a:rPr>
              <a:t>&lt;number&gt;</a:t>
            </a:fld>
            <a:endParaRPr b="0" lang="en-IN"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sldImg"/>
          </p:nvPr>
        </p:nvSpPr>
        <p:spPr>
          <a:xfrm>
            <a:off x="685800" y="1143000"/>
            <a:ext cx="5485320" cy="3085200"/>
          </a:xfrm>
          <a:prstGeom prst="rect">
            <a:avLst/>
          </a:prstGeom>
        </p:spPr>
      </p:sp>
      <p:sp>
        <p:nvSpPr>
          <p:cNvPr id="638" name="PlaceHolder 2"/>
          <p:cNvSpPr>
            <a:spLocks noGrp="1"/>
          </p:cNvSpPr>
          <p:nvPr>
            <p:ph type="body"/>
          </p:nvPr>
        </p:nvSpPr>
        <p:spPr>
          <a:xfrm>
            <a:off x="685800" y="4400640"/>
            <a:ext cx="5485320" cy="3599280"/>
          </a:xfrm>
          <a:prstGeom prst="rect">
            <a:avLst/>
          </a:prstGeom>
        </p:spPr>
        <p:txBody>
          <a:bodyPr lIns="0" rIns="0" tIns="0" bIns="0"/>
          <a:p>
            <a:pPr marL="285840" indent="-284760">
              <a:lnSpc>
                <a:spcPct val="140000"/>
              </a:lnSpc>
              <a:buClr>
                <a:srgbClr val="000000"/>
              </a:buClr>
              <a:buFont typeface="Noto Sans Symbols"/>
              <a:buChar char="▪"/>
            </a:pPr>
            <a:r>
              <a:rPr b="0" lang="en-IN" sz="2400" spc="-1" strike="noStrike">
                <a:latin typeface="Arial"/>
              </a:rPr>
              <a:t>There are tools commonly used in DevOps environments. </a:t>
            </a:r>
            <a:endParaRPr b="0" lang="en-IN" sz="2400" spc="-1" strike="noStrike">
              <a:latin typeface="Arial"/>
            </a:endParaRPr>
          </a:p>
          <a:p>
            <a:pPr lvl="1" marL="743040" indent="-284760">
              <a:lnSpc>
                <a:spcPct val="120000"/>
              </a:lnSpc>
              <a:buClr>
                <a:srgbClr val="000000"/>
              </a:buClr>
              <a:buFont typeface="Noto Sans Symbols"/>
              <a:buChar char="▪"/>
            </a:pPr>
            <a:r>
              <a:rPr b="0" lang="en-IN" sz="2400" spc="-1" strike="noStrike">
                <a:latin typeface="Arial"/>
              </a:rPr>
              <a:t>These include </a:t>
            </a:r>
            <a:r>
              <a:rPr b="0" lang="en-IN" sz="2400" spc="-1" strike="noStrike" u="sng">
                <a:solidFill>
                  <a:srgbClr val="000000"/>
                </a:solidFill>
                <a:uFillTx/>
                <a:latin typeface="Arial"/>
                <a:hlinkClick r:id="rId1"/>
              </a:rPr>
              <a:t>continuous integration</a:t>
            </a:r>
            <a:r>
              <a:rPr b="0" lang="en-IN" sz="2400" spc="-1" strike="noStrike">
                <a:solidFill>
                  <a:srgbClr val="000000"/>
                </a:solidFill>
                <a:latin typeface="Arial"/>
              </a:rPr>
              <a:t> and </a:t>
            </a:r>
            <a:r>
              <a:rPr b="0" lang="en-IN" sz="2400" spc="-1" strike="noStrike" u="sng">
                <a:solidFill>
                  <a:srgbClr val="0070c0"/>
                </a:solidFill>
                <a:uFillTx/>
                <a:latin typeface="Arial"/>
              </a:rPr>
              <a:t>continuous delivery </a:t>
            </a:r>
            <a:r>
              <a:rPr b="0" lang="en-IN" sz="2400" spc="-1" strike="noStrike">
                <a:solidFill>
                  <a:srgbClr val="0070c0"/>
                </a:solidFill>
                <a:latin typeface="Arial"/>
              </a:rPr>
              <a:t>and </a:t>
            </a:r>
            <a:r>
              <a:rPr b="0" lang="en-IN" sz="2400" spc="-1" strike="noStrike" u="sng">
                <a:solidFill>
                  <a:srgbClr val="000000"/>
                </a:solidFill>
                <a:uFillTx/>
                <a:latin typeface="Arial"/>
                <a:hlinkClick r:id="rId2"/>
              </a:rPr>
              <a:t>continuous deployment</a:t>
            </a:r>
            <a:r>
              <a:rPr b="0" lang="en-IN" sz="2400" spc="-1" strike="noStrike">
                <a:solidFill>
                  <a:srgbClr val="000000"/>
                </a:solidFill>
                <a:latin typeface="Arial"/>
              </a:rPr>
              <a:t> tools, with an emphasis on task automation.</a:t>
            </a:r>
            <a:endParaRPr b="0" lang="en-IN" sz="2400" spc="-1" strike="noStrike">
              <a:latin typeface="Arial"/>
            </a:endParaRPr>
          </a:p>
          <a:p>
            <a:pPr lvl="1" marL="743040" indent="-284760">
              <a:lnSpc>
                <a:spcPct val="120000"/>
              </a:lnSpc>
              <a:buClr>
                <a:srgbClr val="000000"/>
              </a:buClr>
              <a:buFont typeface="Noto Sans Symbols"/>
              <a:buChar char="▪"/>
            </a:pPr>
            <a:r>
              <a:rPr b="0" lang="en-IN" sz="2400" spc="-1" strike="noStrike">
                <a:solidFill>
                  <a:srgbClr val="000000"/>
                </a:solidFill>
                <a:latin typeface="Arial"/>
              </a:rPr>
              <a:t>Tools towards real-time monitoring and incident response systems as well as collaboration platforms</a:t>
            </a:r>
            <a:endParaRPr b="0" lang="en-IN" sz="2400" spc="-1" strike="noStrike">
              <a:latin typeface="Arial"/>
            </a:endParaRPr>
          </a:p>
          <a:p>
            <a:pPr>
              <a:lnSpc>
                <a:spcPct val="100000"/>
              </a:lnSpc>
            </a:pPr>
            <a:endParaRPr b="0" lang="en-IN" sz="2400" spc="-1" strike="noStrike">
              <a:latin typeface="Arial"/>
            </a:endParaRPr>
          </a:p>
        </p:txBody>
      </p:sp>
      <p:sp>
        <p:nvSpPr>
          <p:cNvPr id="63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CAA7EBDE-8F07-487D-9B8B-39D209ACE71A}" type="slidenum">
              <a:rPr b="0" lang="en-IN" sz="1200" spc="-1" strike="noStrike">
                <a:solidFill>
                  <a:srgbClr val="000000"/>
                </a:solidFill>
                <a:latin typeface="+mn-lt"/>
                <a:ea typeface="+mn-ea"/>
              </a:rPr>
              <a:t>&lt;number&gt;</a:t>
            </a:fld>
            <a:endParaRPr b="0" lang="en-IN"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685800" y="1143000"/>
            <a:ext cx="5485320" cy="3085200"/>
          </a:xfrm>
          <a:prstGeom prst="rect">
            <a:avLst/>
          </a:prstGeom>
        </p:spPr>
      </p:sp>
      <p:sp>
        <p:nvSpPr>
          <p:cNvPr id="611"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IN" sz="2000" spc="-1" strike="noStrike">
                <a:latin typeface="Arial"/>
              </a:rPr>
              <a:t>A good</a:t>
            </a:r>
            <a:endParaRPr b="0" lang="en-IN" sz="2000" spc="-1" strike="noStrike">
              <a:latin typeface="Arial"/>
            </a:endParaRPr>
          </a:p>
          <a:p>
            <a:pPr marL="216000" indent="-215280">
              <a:lnSpc>
                <a:spcPct val="100000"/>
              </a:lnSpc>
            </a:pPr>
            <a:r>
              <a:rPr b="0" lang="en-IN" sz="2000" spc="-1" strike="noStrike">
                <a:latin typeface="Arial"/>
              </a:rPr>
              <a:t>software engineering decision requires an awareness of and a careful consideration of </a:t>
            </a:r>
            <a:endParaRPr b="0" lang="en-IN" sz="2000" spc="-1" strike="noStrike">
              <a:latin typeface="Arial"/>
            </a:endParaRPr>
          </a:p>
          <a:p>
            <a:pPr marL="216000" indent="-215280">
              <a:lnSpc>
                <a:spcPct val="100000"/>
              </a:lnSpc>
            </a:pPr>
            <a:r>
              <a:rPr b="0" lang="en-IN" sz="2000" spc="-1" strike="noStrike">
                <a:latin typeface="Arial"/>
              </a:rPr>
              <a:t>Gotterbarn Software Engineering Ethics Research Institute 2</a:t>
            </a:r>
            <a:endParaRPr b="0" lang="en-IN" sz="2000" spc="-1" strike="noStrike">
              <a:latin typeface="Arial"/>
            </a:endParaRPr>
          </a:p>
          <a:p>
            <a:pPr marL="216000" indent="-215280">
              <a:lnSpc>
                <a:spcPct val="100000"/>
              </a:lnSpc>
            </a:pPr>
            <a:r>
              <a:rPr b="0" lang="en-IN" sz="2000" spc="-1" strike="noStrike">
                <a:latin typeface="Arial"/>
              </a:rPr>
              <a:t>both the technical and the ethical dimensions The technical decisions should be</a:t>
            </a:r>
            <a:endParaRPr b="0" lang="en-IN" sz="2000" spc="-1" strike="noStrike">
              <a:latin typeface="Arial"/>
            </a:endParaRPr>
          </a:p>
          <a:p>
            <a:pPr marL="216000" indent="-215280">
              <a:lnSpc>
                <a:spcPct val="100000"/>
              </a:lnSpc>
            </a:pPr>
            <a:r>
              <a:rPr b="0" lang="en-IN" sz="2000" spc="-1" strike="noStrike">
                <a:latin typeface="Arial"/>
              </a:rPr>
              <a:t>consciously guided by values. An absence of the awareness of this relationship between</a:t>
            </a:r>
            <a:endParaRPr b="0" lang="en-IN" sz="2000" spc="-1" strike="noStrike">
              <a:latin typeface="Arial"/>
            </a:endParaRPr>
          </a:p>
          <a:p>
            <a:pPr marL="216000" indent="-215280">
              <a:lnSpc>
                <a:spcPct val="100000"/>
              </a:lnSpc>
            </a:pPr>
            <a:r>
              <a:rPr b="0" lang="en-IN" sz="2000" spc="-1" strike="noStrike">
                <a:latin typeface="Arial"/>
              </a:rPr>
              <a:t>technology and values means that the values related to the technology are haphazard.</a:t>
            </a:r>
            <a:endParaRPr b="0" lang="en-IN" sz="2000" spc="-1" strike="noStrike">
              <a:latin typeface="Arial"/>
            </a:endParaRPr>
          </a:p>
          <a:p>
            <a:pPr marL="216000" indent="-215280">
              <a:lnSpc>
                <a:spcPct val="100000"/>
              </a:lnSpc>
            </a:pPr>
            <a:r>
              <a:rPr b="0" lang="en-IN" sz="2000" spc="-1" strike="noStrike">
                <a:latin typeface="Arial"/>
              </a:rPr>
              <a:t>Professions describe these values in Codes of Ethics, Codes of Conduct and Codes of</a:t>
            </a:r>
            <a:endParaRPr b="0" lang="en-IN" sz="2000" spc="-1" strike="noStrike">
              <a:latin typeface="Arial"/>
            </a:endParaRPr>
          </a:p>
          <a:p>
            <a:pPr marL="216000" indent="-215280">
              <a:lnSpc>
                <a:spcPct val="100000"/>
              </a:lnSpc>
            </a:pPr>
            <a:r>
              <a:rPr b="0" lang="en-IN" sz="2000" spc="-1" strike="noStrike">
                <a:latin typeface="Arial"/>
              </a:rPr>
              <a:t>Practice. These codes serve many functions related to a profession including providing</a:t>
            </a:r>
            <a:endParaRPr b="0" lang="en-IN" sz="2000" spc="-1" strike="noStrike">
              <a:latin typeface="Arial"/>
            </a:endParaRPr>
          </a:p>
          <a:p>
            <a:pPr marL="216000" indent="-215280">
              <a:lnSpc>
                <a:spcPct val="100000"/>
              </a:lnSpc>
            </a:pPr>
            <a:r>
              <a:rPr b="0" lang="en-IN" sz="2000" spc="-1" strike="noStrike">
                <a:latin typeface="Arial"/>
              </a:rPr>
              <a:t>guidance for practitioner’s ethical choices and educating practitioners and the public about</a:t>
            </a:r>
            <a:endParaRPr b="0" lang="en-IN" sz="2000" spc="-1" strike="noStrike">
              <a:latin typeface="Arial"/>
            </a:endParaRPr>
          </a:p>
          <a:p>
            <a:pPr marL="216000" indent="-215280">
              <a:lnSpc>
                <a:spcPct val="100000"/>
              </a:lnSpc>
            </a:pPr>
            <a:r>
              <a:rPr b="0" lang="en-IN" sz="2000" spc="-1" strike="noStrike">
                <a:latin typeface="Arial"/>
              </a:rPr>
              <a:t>the ethical standard of the profession.</a:t>
            </a:r>
            <a:endParaRPr b="0" lang="en-IN" sz="2000" spc="-1" strike="noStrike">
              <a:latin typeface="Arial"/>
            </a:endParaRPr>
          </a:p>
          <a:p>
            <a:pPr marL="216000" indent="-215280">
              <a:lnSpc>
                <a:spcPct val="100000"/>
              </a:lnSpc>
            </a:pPr>
            <a:r>
              <a:rPr b="0" lang="en-IN" sz="2000" spc="-1" strike="noStrike">
                <a:latin typeface="Arial"/>
              </a:rPr>
              <a:t>Codes of ethics are statements about the interaction of technology and values. They are</a:t>
            </a:r>
            <a:endParaRPr b="0" lang="en-IN" sz="2000" spc="-1" strike="noStrike">
              <a:latin typeface="Arial"/>
            </a:endParaRPr>
          </a:p>
          <a:p>
            <a:pPr marL="216000" indent="-215280">
              <a:lnSpc>
                <a:spcPct val="100000"/>
              </a:lnSpc>
            </a:pPr>
            <a:r>
              <a:rPr b="0" lang="en-IN" sz="2000" spc="-1" strike="noStrike">
                <a:latin typeface="Arial"/>
              </a:rPr>
              <a:t>also intended to insure that this interaction is not haphazard. Some codes, such as the</a:t>
            </a:r>
            <a:endParaRPr b="0" lang="en-IN" sz="2000" spc="-1" strike="noStrike">
              <a:latin typeface="Arial"/>
            </a:endParaRPr>
          </a:p>
          <a:p>
            <a:pPr marL="216000" indent="-215280">
              <a:lnSpc>
                <a:spcPct val="100000"/>
              </a:lnSpc>
            </a:pPr>
            <a:r>
              <a:rPr b="0" lang="en-IN" sz="2000" spc="-1" strike="noStrike">
                <a:latin typeface="Arial"/>
              </a:rPr>
              <a:t>Australian Computer Society Code of Ethics carries legal weight to insure structured</a:t>
            </a:r>
            <a:endParaRPr b="0" lang="en-IN" sz="2000" spc="-1" strike="noStrike">
              <a:latin typeface="Arial"/>
            </a:endParaRPr>
          </a:p>
          <a:p>
            <a:pPr marL="216000" indent="-215280">
              <a:lnSpc>
                <a:spcPct val="100000"/>
              </a:lnSpc>
            </a:pPr>
            <a:r>
              <a:rPr b="0" lang="en-IN" sz="2000" spc="-1" strike="noStrike">
                <a:latin typeface="Arial"/>
              </a:rPr>
              <a:t>interaction, while other codes, such as the Software Engineering Code of Ethics and</a:t>
            </a:r>
            <a:endParaRPr b="0" lang="en-IN" sz="2000" spc="-1" strike="noStrike">
              <a:latin typeface="Arial"/>
            </a:endParaRPr>
          </a:p>
          <a:p>
            <a:pPr marL="216000" indent="-215280">
              <a:lnSpc>
                <a:spcPct val="100000"/>
              </a:lnSpc>
            </a:pPr>
            <a:r>
              <a:rPr b="0" lang="en-IN" sz="2000" spc="-1" strike="noStrike">
                <a:latin typeface="Arial"/>
              </a:rPr>
              <a:t>Professional Practice, rely on normative pressures. The goal of all of these codes is to</a:t>
            </a:r>
            <a:endParaRPr b="0" lang="en-IN" sz="2000" spc="-1" strike="noStrike">
              <a:latin typeface="Arial"/>
            </a:endParaRPr>
          </a:p>
          <a:p>
            <a:pPr marL="216000" indent="-215280">
              <a:lnSpc>
                <a:spcPct val="100000"/>
              </a:lnSpc>
            </a:pPr>
            <a:r>
              <a:rPr b="0" lang="en-IN" sz="2000" spc="-1" strike="noStrike">
                <a:latin typeface="Arial"/>
              </a:rPr>
              <a:t>make sure that the activity of practicing professionals as individual, teams, management,</a:t>
            </a:r>
            <a:endParaRPr b="0" lang="en-IN" sz="2000" spc="-1" strike="noStrike">
              <a:latin typeface="Arial"/>
            </a:endParaRPr>
          </a:p>
          <a:p>
            <a:pPr marL="216000" indent="-215280">
              <a:lnSpc>
                <a:spcPct val="100000"/>
              </a:lnSpc>
            </a:pPr>
            <a:r>
              <a:rPr b="0" lang="en-IN" sz="2000" spc="-1" strike="noStrike">
                <a:latin typeface="Arial"/>
              </a:rPr>
              <a:t>or professional organizations, advance and protect human values rather than do d</a:t>
            </a:r>
            <a:endParaRPr b="0" lang="en-IN" sz="2000" spc="-1" strike="noStrike">
              <a:latin typeface="Arial"/>
            </a:endParaRPr>
          </a:p>
        </p:txBody>
      </p:sp>
      <p:sp>
        <p:nvSpPr>
          <p:cNvPr id="61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27422202-3182-46C5-A0F2-DBEDA496D3A7}" type="slidenum">
              <a:rPr b="0" lang="en-IN" sz="1200" spc="-1" strike="noStrike">
                <a:solidFill>
                  <a:srgbClr val="000000"/>
                </a:solidFill>
                <a:latin typeface="Times New Roman"/>
              </a:rPr>
              <a:t>1</a:t>
            </a:fld>
            <a:endParaRPr b="0" lang="en-IN"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sldImg"/>
          </p:nvPr>
        </p:nvSpPr>
        <p:spPr>
          <a:xfrm>
            <a:off x="685800" y="1143000"/>
            <a:ext cx="5485320" cy="3085200"/>
          </a:xfrm>
          <a:prstGeom prst="rect">
            <a:avLst/>
          </a:prstGeom>
        </p:spPr>
      </p:sp>
      <p:sp>
        <p:nvSpPr>
          <p:cNvPr id="641"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IN" sz="2000" spc="-1" strike="noStrike">
                <a:latin typeface="Arial"/>
              </a:rPr>
              <a:t>IT Infrastructure Systems Management is about how an IT organization manages IT services (for its customers) and provides a stable, available responsive IT environment at minimal costs which supports or furthers the Business of the organization while factoring in Scaling, Security etc</a:t>
            </a:r>
            <a:endParaRPr b="0" lang="en-IN" sz="2000" spc="-1" strike="noStrike">
              <a:latin typeface="Arial"/>
            </a:endParaRPr>
          </a:p>
        </p:txBody>
      </p:sp>
      <p:sp>
        <p:nvSpPr>
          <p:cNvPr id="64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71DBE394-768D-472E-9D03-98A3994B0E15}" type="slidenum">
              <a:rPr b="0" lang="en-IN"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sldImg"/>
          </p:nvPr>
        </p:nvSpPr>
        <p:spPr>
          <a:xfrm>
            <a:off x="685800" y="1143000"/>
            <a:ext cx="5485320" cy="3085200"/>
          </a:xfrm>
          <a:prstGeom prst="rect">
            <a:avLst/>
          </a:prstGeom>
        </p:spPr>
      </p:sp>
      <p:sp>
        <p:nvSpPr>
          <p:cNvPr id="644"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IN" sz="1200" spc="-1" strike="noStrike">
                <a:latin typeface="Arial"/>
              </a:rPr>
              <a:t> </a:t>
            </a:r>
            <a:r>
              <a:rPr b="0" lang="en-IN" sz="1200" spc="-1" strike="noStrike">
                <a:latin typeface="Arial"/>
              </a:rPr>
              <a:t>and each revision, along with metadata is stored </a:t>
            </a:r>
            <a:endParaRPr b="0" lang="en-IN" sz="1200" spc="-1" strike="noStrike">
              <a:latin typeface="Arial"/>
            </a:endParaRPr>
          </a:p>
        </p:txBody>
      </p:sp>
      <p:sp>
        <p:nvSpPr>
          <p:cNvPr id="64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89D23FBB-C69C-4AC2-BA95-6823BB7307A6}" type="slidenum">
              <a:rPr b="0" lang="en-IN"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PlaceHolder 1"/>
          <p:cNvSpPr>
            <a:spLocks noGrp="1"/>
          </p:cNvSpPr>
          <p:nvPr>
            <p:ph type="sldImg"/>
          </p:nvPr>
        </p:nvSpPr>
        <p:spPr>
          <a:xfrm>
            <a:off x="685800" y="1143000"/>
            <a:ext cx="5485320" cy="3085200"/>
          </a:xfrm>
          <a:prstGeom prst="rect">
            <a:avLst/>
          </a:prstGeom>
        </p:spPr>
      </p:sp>
      <p:sp>
        <p:nvSpPr>
          <p:cNvPr id="647"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IN" sz="1200" spc="-1" strike="noStrike">
                <a:latin typeface="Arial"/>
              </a:rPr>
              <a:t> </a:t>
            </a:r>
            <a:r>
              <a:rPr b="0" lang="en-IN" sz="1200" spc="-1" strike="noStrike">
                <a:latin typeface="Arial"/>
              </a:rPr>
              <a:t>and each revision, along with metadata is stored </a:t>
            </a:r>
            <a:endParaRPr b="0" lang="en-IN" sz="1200" spc="-1" strike="noStrike">
              <a:latin typeface="Arial"/>
            </a:endParaRPr>
          </a:p>
        </p:txBody>
      </p:sp>
      <p:sp>
        <p:nvSpPr>
          <p:cNvPr id="64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4B3AB5A6-59FC-43FF-9C77-8FCA5EB55971}" type="slidenum">
              <a:rPr b="0" lang="en-IN"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sldImg"/>
          </p:nvPr>
        </p:nvSpPr>
        <p:spPr>
          <a:xfrm>
            <a:off x="685800" y="1143000"/>
            <a:ext cx="5485320" cy="3085200"/>
          </a:xfrm>
          <a:prstGeom prst="rect">
            <a:avLst/>
          </a:prstGeom>
        </p:spPr>
      </p:sp>
      <p:sp>
        <p:nvSpPr>
          <p:cNvPr id="650"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IN" sz="1200" spc="-1" strike="noStrike">
                <a:latin typeface="Arial"/>
              </a:rPr>
              <a:t> </a:t>
            </a:r>
            <a:r>
              <a:rPr b="0" lang="en-IN" sz="1200" spc="-1" strike="noStrike">
                <a:latin typeface="Arial"/>
              </a:rPr>
              <a:t>and each revision, along with metadata is stored </a:t>
            </a:r>
            <a:endParaRPr b="0" lang="en-IN" sz="1200" spc="-1" strike="noStrike">
              <a:latin typeface="Arial"/>
            </a:endParaRPr>
          </a:p>
        </p:txBody>
      </p:sp>
      <p:sp>
        <p:nvSpPr>
          <p:cNvPr id="65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A5BFCE59-C0DC-4287-9BB6-DCC3697D7E76}" type="slidenum">
              <a:rPr b="0" lang="en-IN"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type="sldImg"/>
          </p:nvPr>
        </p:nvSpPr>
        <p:spPr>
          <a:xfrm>
            <a:off x="685800" y="1143000"/>
            <a:ext cx="5485320" cy="3085200"/>
          </a:xfrm>
          <a:prstGeom prst="rect">
            <a:avLst/>
          </a:prstGeom>
        </p:spPr>
      </p:sp>
      <p:sp>
        <p:nvSpPr>
          <p:cNvPr id="653" name="PlaceHolder 2"/>
          <p:cNvSpPr>
            <a:spLocks noGrp="1"/>
          </p:cNvSpPr>
          <p:nvPr>
            <p:ph type="body"/>
          </p:nvPr>
        </p:nvSpPr>
        <p:spPr>
          <a:xfrm>
            <a:off x="685800" y="4400640"/>
            <a:ext cx="5485320" cy="3599280"/>
          </a:xfrm>
          <a:prstGeom prst="rect">
            <a:avLst/>
          </a:prstGeom>
        </p:spPr>
        <p:txBody>
          <a:bodyPr lIns="0" rIns="0" tIns="0" bIns="0"/>
          <a:p>
            <a:pPr marL="216000" indent="-215640">
              <a:lnSpc>
                <a:spcPct val="100000"/>
              </a:lnSpc>
            </a:pPr>
            <a:r>
              <a:rPr b="0" lang="en-IN" sz="2000" spc="-1" strike="noStrike">
                <a:latin typeface="Arial"/>
              </a:rPr>
              <a:t>Pick from chapter 2,3,4,5 of Effective DevOps</a:t>
            </a:r>
            <a:endParaRPr b="0" lang="en-IN" sz="2000" spc="-1" strike="noStrike">
              <a:latin typeface="Arial"/>
            </a:endParaRPr>
          </a:p>
        </p:txBody>
      </p:sp>
      <p:sp>
        <p:nvSpPr>
          <p:cNvPr id="65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006A383B-0D9E-49CC-95E6-C70E99B265E0}" type="slidenum">
              <a:rPr b="0" lang="en-IN"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sldImg"/>
          </p:nvPr>
        </p:nvSpPr>
        <p:spPr>
          <a:xfrm>
            <a:off x="685800" y="1143000"/>
            <a:ext cx="5485320" cy="3085200"/>
          </a:xfrm>
          <a:prstGeom prst="rect">
            <a:avLst/>
          </a:prstGeom>
        </p:spPr>
      </p:sp>
      <p:sp>
        <p:nvSpPr>
          <p:cNvPr id="656" name="PlaceHolder 2"/>
          <p:cNvSpPr>
            <a:spLocks noGrp="1"/>
          </p:cNvSpPr>
          <p:nvPr>
            <p:ph type="body"/>
          </p:nvPr>
        </p:nvSpPr>
        <p:spPr>
          <a:xfrm>
            <a:off x="685800" y="4400640"/>
            <a:ext cx="5485320" cy="3599280"/>
          </a:xfrm>
          <a:prstGeom prst="rect">
            <a:avLst/>
          </a:prstGeom>
        </p:spPr>
        <p:txBody>
          <a:bodyPr lIns="0" rIns="0" tIns="0" bIns="0"/>
          <a:p>
            <a:pPr lvl="1" marL="800280" indent="-342000">
              <a:lnSpc>
                <a:spcPct val="100000"/>
              </a:lnSpc>
              <a:spcBef>
                <a:spcPts val="300"/>
              </a:spcBef>
              <a:spcAft>
                <a:spcPts val="300"/>
              </a:spcAft>
              <a:buClr>
                <a:srgbClr val="000000"/>
              </a:buClr>
              <a:buFont typeface="Wingdings" charset="2"/>
              <a:buChar char=""/>
            </a:pPr>
            <a:r>
              <a:rPr b="0" lang="en-IN" sz="1200" spc="-1" strike="noStrike">
                <a:latin typeface="Arial"/>
              </a:rPr>
              <a:t>These could be like introverts-ambiverts-extroverts or could be Asker-Guesser, Purist-pragmatist, Analytical-critical-Internal thinkers etc.</a:t>
            </a:r>
            <a:endParaRPr b="0" lang="en-IN" sz="1200" spc="-1" strike="noStrike">
              <a:latin typeface="Arial"/>
            </a:endParaRPr>
          </a:p>
          <a:p>
            <a:pPr lvl="1" marL="800280" indent="-342000">
              <a:lnSpc>
                <a:spcPct val="100000"/>
              </a:lnSpc>
              <a:spcBef>
                <a:spcPts val="300"/>
              </a:spcBef>
              <a:spcAft>
                <a:spcPts val="300"/>
              </a:spcAft>
              <a:buClr>
                <a:srgbClr val="000000"/>
              </a:buClr>
              <a:buFont typeface="Wingdings" charset="2"/>
              <a:buChar char=""/>
            </a:pPr>
            <a:r>
              <a:rPr b="0" lang="en-IN" sz="1200" spc="-1" strike="noStrike">
                <a:latin typeface="Arial"/>
              </a:rPr>
              <a:t>Supporting Opportunities to gain competitive advantage like mentorship, sponsorship and education </a:t>
            </a:r>
            <a:endParaRPr b="0" lang="en-IN" sz="1200" spc="-1" strike="noStrike">
              <a:latin typeface="Arial"/>
            </a:endParaRPr>
          </a:p>
          <a:p>
            <a:pPr lvl="1" marL="800280" indent="-342000">
              <a:lnSpc>
                <a:spcPct val="100000"/>
              </a:lnSpc>
              <a:spcBef>
                <a:spcPts val="300"/>
              </a:spcBef>
              <a:spcAft>
                <a:spcPts val="300"/>
              </a:spcAft>
              <a:buClr>
                <a:srgbClr val="000000"/>
              </a:buClr>
              <a:buFont typeface="Wingdings" charset="2"/>
              <a:buChar char=""/>
            </a:pPr>
            <a:r>
              <a:rPr b="0" lang="en-IN" sz="1200" spc="-1" strike="noStrike">
                <a:latin typeface="Arial"/>
              </a:rPr>
              <a:t>Negotiations, Building Empathy</a:t>
            </a:r>
            <a:endParaRPr b="0" lang="en-IN" sz="1200" spc="-1" strike="noStrike">
              <a:latin typeface="Arial"/>
            </a:endParaRPr>
          </a:p>
          <a:p>
            <a:pPr>
              <a:lnSpc>
                <a:spcPct val="100000"/>
              </a:lnSpc>
            </a:pPr>
            <a:endParaRPr b="0" lang="en-IN" sz="1200" spc="-1" strike="noStrike">
              <a:latin typeface="Arial"/>
            </a:endParaRPr>
          </a:p>
        </p:txBody>
      </p:sp>
      <p:sp>
        <p:nvSpPr>
          <p:cNvPr id="65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888857A1-D14C-477E-9413-35ABD57EE98C}" type="slidenum">
              <a:rPr b="0" lang="en-IN" sz="1200" spc="-1" strike="noStrike">
                <a:solidFill>
                  <a:srgbClr val="000000"/>
                </a:solidFill>
                <a:latin typeface="Times New Roman"/>
              </a:rPr>
              <a:t>&lt;number&gt;</a:t>
            </a:fld>
            <a:endParaRPr b="0" lang="en-IN"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5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5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6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7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7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7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7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7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8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8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8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8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8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8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9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3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3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3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4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5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5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5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5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6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6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6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6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6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6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6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6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8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2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2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2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2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3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3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3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4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4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4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4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4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5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5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5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5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5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5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5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6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7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7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7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7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8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8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9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9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97"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9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9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00"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0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0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1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1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3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3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3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3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3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39"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4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42"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4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4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hyperlink" Target="mailto:phalachandra@pes.edu" TargetMode="Externa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hyperlink" Target="mailto:phalachandra@pes.edu" TargetMode="Externa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hyperlink" Target="mailto:phalachandra@pes.edu" TargetMode="Externa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hyperlink" Target="mailto:phalachandra@pes.edu" TargetMode="Externa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11158200" y="133560"/>
            <a:ext cx="931680" cy="1401120"/>
          </a:xfrm>
          <a:prstGeom prst="rect">
            <a:avLst/>
          </a:prstGeom>
          <a:ln>
            <a:noFill/>
          </a:ln>
        </p:spPr>
      </p:pic>
      <p:sp>
        <p:nvSpPr>
          <p:cNvPr id="1" name="CustomShape 1"/>
          <p:cNvSpPr/>
          <p:nvPr/>
        </p:nvSpPr>
        <p:spPr>
          <a:xfrm>
            <a:off x="101160" y="721080"/>
            <a:ext cx="7496280" cy="63828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0070c0"/>
                </a:solidFill>
                <a:latin typeface="Calibri"/>
                <a:ea typeface="DejaVu Sans"/>
              </a:rPr>
              <a:t>Software Engineering </a:t>
            </a:r>
            <a:endParaRPr b="0" lang="en-IN" sz="3600" spc="-1" strike="noStrike">
              <a:latin typeface="Arial"/>
            </a:endParaRPr>
          </a:p>
        </p:txBody>
      </p:sp>
      <p:grpSp>
        <p:nvGrpSpPr>
          <p:cNvPr id="2" name="Group 2"/>
          <p:cNvGrpSpPr/>
          <p:nvPr/>
        </p:nvGrpSpPr>
        <p:grpSpPr>
          <a:xfrm>
            <a:off x="415800" y="5059800"/>
            <a:ext cx="1065960" cy="1076040"/>
            <a:chOff x="415800" y="5059800"/>
            <a:chExt cx="1065960" cy="1076040"/>
          </a:xfrm>
        </p:grpSpPr>
        <p:sp>
          <p:nvSpPr>
            <p:cNvPr id="3" name="CustomShape 3"/>
            <p:cNvSpPr/>
            <p:nvPr/>
          </p:nvSpPr>
          <p:spPr>
            <a:xfrm rot="5400000">
              <a:off x="926280" y="558036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 name="CustomShape 4"/>
            <p:cNvSpPr/>
            <p:nvPr/>
          </p:nvSpPr>
          <p:spPr>
            <a:xfrm rot="10800000">
              <a:off x="416160" y="505980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
        <p:nvSpPr>
          <p:cNvPr id="5" name="Line 5"/>
          <p:cNvSpPr/>
          <p:nvPr/>
        </p:nvSpPr>
        <p:spPr>
          <a:xfrm>
            <a:off x="2880" y="2094120"/>
            <a:ext cx="6332400" cy="360"/>
          </a:xfrm>
          <a:prstGeom prst="line">
            <a:avLst/>
          </a:prstGeom>
          <a:ln w="38160">
            <a:solidFill>
              <a:srgbClr val="dfa267"/>
            </a:solidFill>
            <a:round/>
          </a:ln>
        </p:spPr>
        <p:style>
          <a:lnRef idx="1">
            <a:schemeClr val="accent1"/>
          </a:lnRef>
          <a:fillRef idx="0">
            <a:schemeClr val="accent1"/>
          </a:fillRef>
          <a:effectRef idx="0">
            <a:schemeClr val="accent1"/>
          </a:effectRef>
          <a:fontRef idx="minor"/>
        </p:style>
      </p:sp>
      <p:sp>
        <p:nvSpPr>
          <p:cNvPr id="6" name="CustomShape 6"/>
          <p:cNvSpPr/>
          <p:nvPr/>
        </p:nvSpPr>
        <p:spPr>
          <a:xfrm>
            <a:off x="507960" y="5239080"/>
            <a:ext cx="7496280" cy="7603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Calibri"/>
                <a:ea typeface="DejaVu Sans"/>
              </a:rPr>
              <a:t>Dr. Phalachandra H. L</a:t>
            </a:r>
            <a:endParaRPr b="0" lang="en-IN" sz="2400" spc="-1" strike="noStrike">
              <a:latin typeface="Arial"/>
            </a:endParaRPr>
          </a:p>
          <a:p>
            <a:pPr>
              <a:lnSpc>
                <a:spcPct val="100000"/>
              </a:lnSpc>
            </a:pPr>
            <a:r>
              <a:rPr b="0" lang="en-IN" sz="2000" spc="-1" strike="noStrike">
                <a:solidFill>
                  <a:srgbClr val="000000"/>
                </a:solidFill>
                <a:latin typeface="Calibri"/>
                <a:ea typeface="DejaVu Sans"/>
              </a:rPr>
              <a:t>Department of Computer Science and Engineering</a:t>
            </a:r>
            <a:endParaRPr b="0" lang="en-IN" sz="2000" spc="-1" strike="noStrike">
              <a:latin typeface="Arial"/>
            </a:endParaRPr>
          </a:p>
        </p:txBody>
      </p:sp>
      <p:sp>
        <p:nvSpPr>
          <p:cNvPr id="7" name="CustomShape 7"/>
          <p:cNvSpPr/>
          <p:nvPr/>
        </p:nvSpPr>
        <p:spPr>
          <a:xfrm>
            <a:off x="326880" y="6142320"/>
            <a:ext cx="8054280" cy="857880"/>
          </a:xfrm>
          <a:prstGeom prst="rect">
            <a:avLst/>
          </a:prstGeom>
          <a:noFill/>
          <a:ln>
            <a:noFill/>
          </a:ln>
        </p:spPr>
        <p:style>
          <a:lnRef idx="0"/>
          <a:fillRef idx="0"/>
          <a:effectRef idx="0"/>
          <a:fontRef idx="minor"/>
        </p:style>
        <p:txBody>
          <a:bodyPr lIns="90000" rIns="90000" tIns="45000" bIns="45000"/>
          <a:p>
            <a:pPr algn="just">
              <a:lnSpc>
                <a:spcPct val="100000"/>
              </a:lnSpc>
            </a:pPr>
            <a:r>
              <a:rPr b="1" lang="en-IN" sz="1050" spc="-1" strike="noStrike">
                <a:solidFill>
                  <a:srgbClr val="808080"/>
                </a:solidFill>
                <a:latin typeface="Calibri"/>
                <a:ea typeface="DejaVu Sans"/>
              </a:rPr>
              <a:t>Acknowledgements: </a:t>
            </a:r>
            <a:r>
              <a:rPr b="1" lang="en-IN" sz="1000" spc="-1" strike="noStrike">
                <a:solidFill>
                  <a:srgbClr val="808080"/>
                </a:solidFill>
                <a:latin typeface="Calibri"/>
                <a:ea typeface="DejaVu Sans"/>
              </a:rPr>
              <a:t>Significant portions of the information in the slide sets presented through the course in the class, are extracted from the prescribed text books, information from the Internet and supplemented by my experience. Since these are only intended for presentation for teaching within PESU, there was no explicit permission solicited. We would like to sincerely thank and acknowledge that the credit/rights remain with the original authors/creators only</a:t>
            </a:r>
            <a:endParaRPr b="0" lang="en-IN" sz="1000" spc="-1" strike="noStrike">
              <a:latin typeface="Arial"/>
            </a:endParaRPr>
          </a:p>
        </p:txBody>
      </p:sp>
      <p:sp>
        <p:nvSpPr>
          <p:cNvPr id="8" name="PlaceHolder 8"/>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9"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 name="Picture 5" descr=""/>
          <p:cNvPicPr/>
          <p:nvPr/>
        </p:nvPicPr>
        <p:blipFill>
          <a:blip r:embed="rId2"/>
          <a:stretch/>
        </p:blipFill>
        <p:spPr>
          <a:xfrm>
            <a:off x="11053080" y="136440"/>
            <a:ext cx="931680" cy="1401120"/>
          </a:xfrm>
          <a:prstGeom prst="rect">
            <a:avLst/>
          </a:prstGeom>
          <a:ln>
            <a:noFill/>
          </a:ln>
        </p:spPr>
      </p:pic>
      <p:sp>
        <p:nvSpPr>
          <p:cNvPr id="47" name="CustomShape 1"/>
          <p:cNvSpPr/>
          <p:nvPr/>
        </p:nvSpPr>
        <p:spPr>
          <a:xfrm>
            <a:off x="101520" y="0"/>
            <a:ext cx="7146360" cy="1185840"/>
          </a:xfrm>
          <a:prstGeom prst="rect">
            <a:avLst/>
          </a:prstGeom>
          <a:noFill/>
          <a:ln>
            <a:noFill/>
          </a:ln>
        </p:spPr>
        <p:style>
          <a:lnRef idx="0"/>
          <a:fillRef idx="0"/>
          <a:effectRef idx="0"/>
          <a:fontRef idx="minor"/>
        </p:style>
        <p:txBody>
          <a:bodyPr lIns="90000" rIns="90000" tIns="45000" bIns="45000"/>
          <a:p>
            <a:pPr>
              <a:lnSpc>
                <a:spcPct val="150000"/>
              </a:lnSpc>
            </a:pPr>
            <a:r>
              <a:rPr b="1" lang="en-IN" sz="2400" spc="-1" strike="noStrike" cap="all">
                <a:solidFill>
                  <a:srgbClr val="0070c0"/>
                </a:solidFill>
                <a:latin typeface="Calibri"/>
                <a:ea typeface="DejaVu Sans"/>
              </a:rPr>
              <a:t>SOFTWARE DEVELOPMENT IN GLOBAL ENVIRONMENT</a:t>
            </a:r>
            <a:endParaRPr b="0" lang="en-IN" sz="2400" spc="-1" strike="noStrike">
              <a:latin typeface="Arial"/>
            </a:endParaRPr>
          </a:p>
        </p:txBody>
      </p:sp>
      <p:sp>
        <p:nvSpPr>
          <p:cNvPr id="48" name="Line 2"/>
          <p:cNvSpPr/>
          <p:nvPr/>
        </p:nvSpPr>
        <p:spPr>
          <a:xfrm>
            <a:off x="18360" y="1087560"/>
            <a:ext cx="5817600" cy="360"/>
          </a:xfrm>
          <a:prstGeom prst="line">
            <a:avLst/>
          </a:prstGeom>
          <a:ln w="38160">
            <a:solidFill>
              <a:srgbClr val="dfa267"/>
            </a:solidFill>
            <a:round/>
          </a:ln>
        </p:spPr>
        <p:style>
          <a:lnRef idx="1">
            <a:schemeClr val="accent1"/>
          </a:lnRef>
          <a:fillRef idx="0">
            <a:schemeClr val="accent1"/>
          </a:fillRef>
          <a:effectRef idx="0">
            <a:schemeClr val="accent1"/>
          </a:effectRef>
          <a:fontRef idx="minor"/>
        </p:style>
      </p:sp>
      <p:sp>
        <p:nvSpPr>
          <p:cNvPr id="49" name="PlaceHolder 3"/>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50"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7" name="Picture 5" descr=""/>
          <p:cNvPicPr/>
          <p:nvPr/>
        </p:nvPicPr>
        <p:blipFill>
          <a:blip r:embed="rId2"/>
          <a:stretch/>
        </p:blipFill>
        <p:spPr>
          <a:xfrm>
            <a:off x="11053080" y="136440"/>
            <a:ext cx="931680" cy="1401120"/>
          </a:xfrm>
          <a:prstGeom prst="rect">
            <a:avLst/>
          </a:prstGeom>
          <a:ln>
            <a:noFill/>
          </a:ln>
        </p:spPr>
      </p:pic>
      <p:sp>
        <p:nvSpPr>
          <p:cNvPr id="88" name="CustomShape 1"/>
          <p:cNvSpPr/>
          <p:nvPr/>
        </p:nvSpPr>
        <p:spPr>
          <a:xfrm>
            <a:off x="101520" y="0"/>
            <a:ext cx="5098680" cy="637560"/>
          </a:xfrm>
          <a:prstGeom prst="rect">
            <a:avLst/>
          </a:prstGeom>
          <a:noFill/>
          <a:ln>
            <a:noFill/>
          </a:ln>
        </p:spPr>
        <p:style>
          <a:lnRef idx="0"/>
          <a:fillRef idx="0"/>
          <a:effectRef idx="0"/>
          <a:fontRef idx="minor"/>
        </p:style>
        <p:txBody>
          <a:bodyPr lIns="90000" rIns="90000" tIns="45000" bIns="45000"/>
          <a:p>
            <a:pPr>
              <a:lnSpc>
                <a:spcPct val="150000"/>
              </a:lnSpc>
            </a:pPr>
            <a:r>
              <a:rPr b="1" lang="en-IN" sz="2400" spc="-1" strike="noStrike" cap="all">
                <a:solidFill>
                  <a:srgbClr val="0070c0"/>
                </a:solidFill>
                <a:latin typeface="Calibri"/>
                <a:ea typeface="DejaVu Sans"/>
              </a:rPr>
              <a:t>SOFTWARE ETHICS</a:t>
            </a:r>
            <a:endParaRPr b="0" lang="en-IN" sz="2400" spc="-1" strike="noStrike">
              <a:latin typeface="Arial"/>
            </a:endParaRPr>
          </a:p>
        </p:txBody>
      </p:sp>
      <p:sp>
        <p:nvSpPr>
          <p:cNvPr id="89" name="Line 2"/>
          <p:cNvSpPr/>
          <p:nvPr/>
        </p:nvSpPr>
        <p:spPr>
          <a:xfrm>
            <a:off x="18360" y="1087560"/>
            <a:ext cx="5817600" cy="360"/>
          </a:xfrm>
          <a:prstGeom prst="line">
            <a:avLst/>
          </a:prstGeom>
          <a:ln w="38160">
            <a:solidFill>
              <a:srgbClr val="dfa267"/>
            </a:solidFill>
            <a:round/>
          </a:ln>
        </p:spPr>
        <p:style>
          <a:lnRef idx="1">
            <a:schemeClr val="accent1"/>
          </a:lnRef>
          <a:fillRef idx="0">
            <a:schemeClr val="accent1"/>
          </a:fillRef>
          <a:effectRef idx="0">
            <a:schemeClr val="accent1"/>
          </a:effectRef>
          <a:fontRef idx="minor"/>
        </p:style>
      </p:sp>
      <p:sp>
        <p:nvSpPr>
          <p:cNvPr id="90" name="PlaceHolder 3"/>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9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8" name="Picture 7" descr=""/>
          <p:cNvPicPr/>
          <p:nvPr/>
        </p:nvPicPr>
        <p:blipFill>
          <a:blip r:embed="rId2"/>
          <a:stretch/>
        </p:blipFill>
        <p:spPr>
          <a:xfrm>
            <a:off x="1483920" y="1785240"/>
            <a:ext cx="2370600" cy="3553200"/>
          </a:xfrm>
          <a:prstGeom prst="rect">
            <a:avLst/>
          </a:prstGeom>
          <a:ln>
            <a:noFill/>
          </a:ln>
        </p:spPr>
      </p:pic>
      <p:sp>
        <p:nvSpPr>
          <p:cNvPr id="129" name="Line 1"/>
          <p:cNvSpPr/>
          <p:nvPr/>
        </p:nvSpPr>
        <p:spPr>
          <a:xfrm>
            <a:off x="4587840" y="2763720"/>
            <a:ext cx="4581360" cy="360"/>
          </a:xfrm>
          <a:prstGeom prst="line">
            <a:avLst/>
          </a:prstGeom>
          <a:ln w="38160">
            <a:solidFill>
              <a:srgbClr val="dfa267"/>
            </a:solidFill>
            <a:round/>
          </a:ln>
        </p:spPr>
        <p:style>
          <a:lnRef idx="1">
            <a:schemeClr val="accent1"/>
          </a:lnRef>
          <a:fillRef idx="0">
            <a:schemeClr val="accent1"/>
          </a:fillRef>
          <a:effectRef idx="0">
            <a:schemeClr val="accent1"/>
          </a:effectRef>
          <a:fontRef idx="minor"/>
        </p:style>
      </p:sp>
      <p:sp>
        <p:nvSpPr>
          <p:cNvPr id="130" name="CustomShape 2"/>
          <p:cNvSpPr/>
          <p:nvPr/>
        </p:nvSpPr>
        <p:spPr>
          <a:xfrm>
            <a:off x="4174200" y="1965240"/>
            <a:ext cx="2865600" cy="5770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3200" spc="-1" strike="noStrike">
                <a:solidFill>
                  <a:srgbClr val="f4b350"/>
                </a:solidFill>
                <a:latin typeface="Calibri"/>
                <a:ea typeface="DejaVu Sans"/>
              </a:rPr>
              <a:t>THANK YOU</a:t>
            </a:r>
            <a:endParaRPr b="0" lang="en-IN" sz="3200" spc="-1" strike="noStrike">
              <a:latin typeface="Arial"/>
            </a:endParaRPr>
          </a:p>
        </p:txBody>
      </p:sp>
      <p:sp>
        <p:nvSpPr>
          <p:cNvPr id="131" name="CustomShape 3"/>
          <p:cNvSpPr/>
          <p:nvPr/>
        </p:nvSpPr>
        <p:spPr>
          <a:xfrm>
            <a:off x="4587840" y="2890440"/>
            <a:ext cx="7496280" cy="10652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Calibri"/>
                <a:ea typeface="DejaVu Sans"/>
              </a:rPr>
              <a:t>Dr. Phalachandra H.L.</a:t>
            </a:r>
            <a:endParaRPr b="0" lang="en-IN" sz="2400" spc="-1" strike="noStrike">
              <a:latin typeface="Arial"/>
            </a:endParaRPr>
          </a:p>
          <a:p>
            <a:pPr>
              <a:lnSpc>
                <a:spcPct val="100000"/>
              </a:lnSpc>
            </a:pPr>
            <a:r>
              <a:rPr b="0" lang="en-IN" sz="2000" spc="-1" strike="noStrike">
                <a:solidFill>
                  <a:srgbClr val="000000"/>
                </a:solidFill>
                <a:latin typeface="Calibri"/>
                <a:ea typeface="DejaVu Sans"/>
              </a:rPr>
              <a:t>Department of Computer Science and Engineering</a:t>
            </a:r>
            <a:endParaRPr b="0" lang="en-IN" sz="2000" spc="-1" strike="noStrike">
              <a:latin typeface="Arial"/>
            </a:endParaRPr>
          </a:p>
          <a:p>
            <a:pPr>
              <a:lnSpc>
                <a:spcPct val="100000"/>
              </a:lnSpc>
            </a:pPr>
            <a:r>
              <a:rPr b="0" lang="en-IN" sz="2000" spc="-1" strike="noStrike" u="sng">
                <a:solidFill>
                  <a:srgbClr val="0563c1"/>
                </a:solidFill>
                <a:uFillTx/>
                <a:latin typeface="Calibri"/>
                <a:ea typeface="DejaVu Sans"/>
                <a:hlinkClick r:id="rId3"/>
              </a:rPr>
              <a:t>phalachandra@pes.edu</a:t>
            </a:r>
            <a:endParaRPr b="0" lang="en-IN" sz="2000" spc="-1" strike="noStrike">
              <a:latin typeface="Arial"/>
            </a:endParaRPr>
          </a:p>
        </p:txBody>
      </p:sp>
      <p:sp>
        <p:nvSpPr>
          <p:cNvPr id="132" name="PlaceHolder 4"/>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33"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0" name="Picture 4" descr=""/>
          <p:cNvPicPr/>
          <p:nvPr/>
        </p:nvPicPr>
        <p:blipFill>
          <a:blip r:embed="rId2"/>
          <a:stretch/>
        </p:blipFill>
        <p:spPr>
          <a:xfrm>
            <a:off x="11073960" y="136440"/>
            <a:ext cx="931680" cy="1401120"/>
          </a:xfrm>
          <a:prstGeom prst="rect">
            <a:avLst/>
          </a:prstGeom>
          <a:ln>
            <a:noFill/>
          </a:ln>
        </p:spPr>
      </p:pic>
      <p:sp>
        <p:nvSpPr>
          <p:cNvPr id="171" name="Line 1"/>
          <p:cNvSpPr/>
          <p:nvPr/>
        </p:nvSpPr>
        <p:spPr>
          <a:xfrm>
            <a:off x="0" y="1380600"/>
            <a:ext cx="6578640" cy="360"/>
          </a:xfrm>
          <a:prstGeom prst="line">
            <a:avLst/>
          </a:prstGeom>
          <a:ln w="38160">
            <a:solidFill>
              <a:srgbClr val="dfa267"/>
            </a:solidFill>
            <a:round/>
          </a:ln>
        </p:spPr>
        <p:style>
          <a:lnRef idx="1">
            <a:schemeClr val="accent1"/>
          </a:lnRef>
          <a:fillRef idx="0">
            <a:schemeClr val="accent1"/>
          </a:fillRef>
          <a:effectRef idx="0">
            <a:schemeClr val="accent1"/>
          </a:effectRef>
          <a:fontRef idx="minor"/>
        </p:style>
      </p:sp>
      <p:sp>
        <p:nvSpPr>
          <p:cNvPr id="172" name="CustomShape 2"/>
          <p:cNvSpPr/>
          <p:nvPr/>
        </p:nvSpPr>
        <p:spPr>
          <a:xfrm>
            <a:off x="185400" y="345600"/>
            <a:ext cx="7174800" cy="63828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0070c0"/>
                </a:solidFill>
                <a:latin typeface="Calibri"/>
                <a:ea typeface="DejaVu Sans"/>
              </a:rPr>
              <a:t>Software METRICS</a:t>
            </a:r>
            <a:endParaRPr b="0" lang="en-IN" sz="3600" spc="-1" strike="noStrike">
              <a:latin typeface="Arial"/>
            </a:endParaRPr>
          </a:p>
        </p:txBody>
      </p:sp>
      <p:grpSp>
        <p:nvGrpSpPr>
          <p:cNvPr id="173" name="Group 3"/>
          <p:cNvGrpSpPr/>
          <p:nvPr/>
        </p:nvGrpSpPr>
        <p:grpSpPr>
          <a:xfrm>
            <a:off x="293400" y="5544000"/>
            <a:ext cx="544680" cy="1076040"/>
            <a:chOff x="293400" y="5544000"/>
            <a:chExt cx="544680" cy="1076040"/>
          </a:xfrm>
        </p:grpSpPr>
        <p:sp>
          <p:nvSpPr>
            <p:cNvPr id="174" name="CustomShape 4"/>
            <p:cNvSpPr/>
            <p:nvPr/>
          </p:nvSpPr>
          <p:spPr>
            <a:xfrm rot="5400000">
              <a:off x="543240" y="6325200"/>
              <a:ext cx="44640" cy="544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75" name="CustomShape 5"/>
            <p:cNvSpPr/>
            <p:nvPr/>
          </p:nvSpPr>
          <p:spPr>
            <a:xfrm rot="10800000">
              <a:off x="293400" y="5544000"/>
              <a:ext cx="2232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
        <p:nvSpPr>
          <p:cNvPr id="176" name="CustomShape 6"/>
          <p:cNvSpPr/>
          <p:nvPr/>
        </p:nvSpPr>
        <p:spPr>
          <a:xfrm>
            <a:off x="484200" y="5674680"/>
            <a:ext cx="5411160" cy="10645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Calibri"/>
                <a:ea typeface="DejaVu Sans"/>
              </a:rPr>
              <a:t>Dr. Phalachandra H. L</a:t>
            </a:r>
            <a:endParaRPr b="0" lang="en-IN" sz="2400" spc="-1" strike="noStrike">
              <a:latin typeface="Arial"/>
            </a:endParaRPr>
          </a:p>
          <a:p>
            <a:pPr>
              <a:lnSpc>
                <a:spcPct val="100000"/>
              </a:lnSpc>
            </a:pPr>
            <a:r>
              <a:rPr b="0" lang="en-IN" sz="2000" spc="-1" strike="noStrike">
                <a:solidFill>
                  <a:srgbClr val="000000"/>
                </a:solidFill>
                <a:latin typeface="Calibri"/>
                <a:ea typeface="DejaVu Sans"/>
              </a:rPr>
              <a:t>Department of Computer Science and Engineering</a:t>
            </a:r>
            <a:endParaRPr b="0" lang="en-IN" sz="2000" spc="-1" strike="noStrike">
              <a:latin typeface="Arial"/>
            </a:endParaRPr>
          </a:p>
        </p:txBody>
      </p:sp>
      <p:sp>
        <p:nvSpPr>
          <p:cNvPr id="177" name="PlaceHolder 7"/>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78"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5" name="Picture 7" descr=""/>
          <p:cNvPicPr/>
          <p:nvPr/>
        </p:nvPicPr>
        <p:blipFill>
          <a:blip r:embed="rId2"/>
          <a:stretch/>
        </p:blipFill>
        <p:spPr>
          <a:xfrm>
            <a:off x="1483920" y="1785240"/>
            <a:ext cx="2370600" cy="3553200"/>
          </a:xfrm>
          <a:prstGeom prst="rect">
            <a:avLst/>
          </a:prstGeom>
          <a:ln>
            <a:noFill/>
          </a:ln>
        </p:spPr>
      </p:pic>
      <p:sp>
        <p:nvSpPr>
          <p:cNvPr id="216" name="Line 1"/>
          <p:cNvSpPr/>
          <p:nvPr/>
        </p:nvSpPr>
        <p:spPr>
          <a:xfrm>
            <a:off x="4587840" y="2763720"/>
            <a:ext cx="4581360" cy="360"/>
          </a:xfrm>
          <a:prstGeom prst="line">
            <a:avLst/>
          </a:prstGeom>
          <a:ln w="38160">
            <a:solidFill>
              <a:srgbClr val="dfa267"/>
            </a:solidFill>
            <a:round/>
          </a:ln>
        </p:spPr>
        <p:style>
          <a:lnRef idx="1">
            <a:schemeClr val="accent1"/>
          </a:lnRef>
          <a:fillRef idx="0">
            <a:schemeClr val="accent1"/>
          </a:fillRef>
          <a:effectRef idx="0">
            <a:schemeClr val="accent1"/>
          </a:effectRef>
          <a:fontRef idx="minor"/>
        </p:style>
      </p:sp>
      <p:sp>
        <p:nvSpPr>
          <p:cNvPr id="217" name="CustomShape 2"/>
          <p:cNvSpPr/>
          <p:nvPr/>
        </p:nvSpPr>
        <p:spPr>
          <a:xfrm>
            <a:off x="4174200" y="1965240"/>
            <a:ext cx="2865600" cy="5770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3200" spc="-1" strike="noStrike">
                <a:solidFill>
                  <a:srgbClr val="f4b350"/>
                </a:solidFill>
                <a:latin typeface="Calibri"/>
                <a:ea typeface="DejaVu Sans"/>
              </a:rPr>
              <a:t>THANK YOU</a:t>
            </a:r>
            <a:endParaRPr b="0" lang="en-IN" sz="3200" spc="-1" strike="noStrike">
              <a:latin typeface="Arial"/>
            </a:endParaRPr>
          </a:p>
        </p:txBody>
      </p:sp>
      <p:sp>
        <p:nvSpPr>
          <p:cNvPr id="218" name="CustomShape 3"/>
          <p:cNvSpPr/>
          <p:nvPr/>
        </p:nvSpPr>
        <p:spPr>
          <a:xfrm>
            <a:off x="4587840" y="2890440"/>
            <a:ext cx="7496280" cy="10652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Calibri"/>
                <a:ea typeface="DejaVu Sans"/>
              </a:rPr>
              <a:t>Dr. Phalachandra H.L.</a:t>
            </a:r>
            <a:endParaRPr b="0" lang="en-IN" sz="2400" spc="-1" strike="noStrike">
              <a:latin typeface="Arial"/>
            </a:endParaRPr>
          </a:p>
          <a:p>
            <a:pPr>
              <a:lnSpc>
                <a:spcPct val="100000"/>
              </a:lnSpc>
            </a:pPr>
            <a:r>
              <a:rPr b="0" lang="en-IN" sz="2000" spc="-1" strike="noStrike">
                <a:solidFill>
                  <a:srgbClr val="000000"/>
                </a:solidFill>
                <a:latin typeface="Calibri"/>
                <a:ea typeface="DejaVu Sans"/>
              </a:rPr>
              <a:t>Department of Computer Science and Engineering</a:t>
            </a:r>
            <a:endParaRPr b="0" lang="en-IN" sz="2000" spc="-1" strike="noStrike">
              <a:latin typeface="Arial"/>
            </a:endParaRPr>
          </a:p>
          <a:p>
            <a:pPr>
              <a:lnSpc>
                <a:spcPct val="100000"/>
              </a:lnSpc>
            </a:pPr>
            <a:r>
              <a:rPr b="0" lang="en-IN" sz="2000" spc="-1" strike="noStrike" u="sng">
                <a:solidFill>
                  <a:srgbClr val="0563c1"/>
                </a:solidFill>
                <a:uFillTx/>
                <a:latin typeface="Calibri"/>
                <a:ea typeface="DejaVu Sans"/>
                <a:hlinkClick r:id="rId3"/>
              </a:rPr>
              <a:t>phalachandra@pes.edu</a:t>
            </a:r>
            <a:endParaRPr b="0" lang="en-IN" sz="2000" spc="-1" strike="noStrike">
              <a:latin typeface="Arial"/>
            </a:endParaRPr>
          </a:p>
        </p:txBody>
      </p:sp>
      <p:sp>
        <p:nvSpPr>
          <p:cNvPr id="219" name="PlaceHolder 4"/>
          <p:cNvSpPr>
            <a:spLocks noGrp="1"/>
          </p:cNvSpPr>
          <p:nvPr>
            <p:ph type="title"/>
          </p:nvPr>
        </p:nvSpPr>
        <p:spPr>
          <a:xfrm>
            <a:off x="609480" y="273600"/>
            <a:ext cx="10971720" cy="114408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220" name="PlaceHolder 5"/>
          <p:cNvSpPr>
            <a:spLocks noGrp="1"/>
          </p:cNvSpPr>
          <p:nvPr>
            <p:ph type="body"/>
          </p:nvPr>
        </p:nvSpPr>
        <p:spPr>
          <a:xfrm>
            <a:off x="609480" y="1604520"/>
            <a:ext cx="3532320" cy="903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21" name="PlaceHolder 6"/>
          <p:cNvSpPr>
            <a:spLocks noGrp="1"/>
          </p:cNvSpPr>
          <p:nvPr>
            <p:ph type="body"/>
          </p:nvPr>
        </p:nvSpPr>
        <p:spPr>
          <a:xfrm>
            <a:off x="609480" y="2595240"/>
            <a:ext cx="3532320" cy="903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8" name="Picture 7" descr=""/>
          <p:cNvPicPr/>
          <p:nvPr/>
        </p:nvPicPr>
        <p:blipFill>
          <a:blip r:embed="rId2"/>
          <a:stretch/>
        </p:blipFill>
        <p:spPr>
          <a:xfrm>
            <a:off x="1483920" y="1785240"/>
            <a:ext cx="2370600" cy="3553200"/>
          </a:xfrm>
          <a:prstGeom prst="rect">
            <a:avLst/>
          </a:prstGeom>
          <a:ln>
            <a:noFill/>
          </a:ln>
        </p:spPr>
      </p:pic>
      <p:sp>
        <p:nvSpPr>
          <p:cNvPr id="259" name="Line 1"/>
          <p:cNvSpPr/>
          <p:nvPr/>
        </p:nvSpPr>
        <p:spPr>
          <a:xfrm>
            <a:off x="4587840" y="2763720"/>
            <a:ext cx="4581360" cy="360"/>
          </a:xfrm>
          <a:prstGeom prst="line">
            <a:avLst/>
          </a:prstGeom>
          <a:ln w="38160">
            <a:solidFill>
              <a:srgbClr val="dfa267"/>
            </a:solidFill>
            <a:round/>
          </a:ln>
        </p:spPr>
        <p:style>
          <a:lnRef idx="1">
            <a:schemeClr val="accent1"/>
          </a:lnRef>
          <a:fillRef idx="0">
            <a:schemeClr val="accent1"/>
          </a:fillRef>
          <a:effectRef idx="0">
            <a:schemeClr val="accent1"/>
          </a:effectRef>
          <a:fontRef idx="minor"/>
        </p:style>
      </p:sp>
      <p:sp>
        <p:nvSpPr>
          <p:cNvPr id="260" name="CustomShape 2"/>
          <p:cNvSpPr/>
          <p:nvPr/>
        </p:nvSpPr>
        <p:spPr>
          <a:xfrm>
            <a:off x="4174200" y="1965240"/>
            <a:ext cx="2865600" cy="5770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3200" spc="-1" strike="noStrike">
                <a:solidFill>
                  <a:srgbClr val="f4b350"/>
                </a:solidFill>
                <a:latin typeface="Calibri"/>
                <a:ea typeface="DejaVu Sans"/>
              </a:rPr>
              <a:t>THANK YOU</a:t>
            </a:r>
            <a:endParaRPr b="0" lang="en-IN" sz="3200" spc="-1" strike="noStrike">
              <a:latin typeface="Arial"/>
            </a:endParaRPr>
          </a:p>
        </p:txBody>
      </p:sp>
      <p:sp>
        <p:nvSpPr>
          <p:cNvPr id="261" name="CustomShape 3"/>
          <p:cNvSpPr/>
          <p:nvPr/>
        </p:nvSpPr>
        <p:spPr>
          <a:xfrm>
            <a:off x="4587840" y="2890440"/>
            <a:ext cx="7496280" cy="10652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Calibri"/>
                <a:ea typeface="DejaVu Sans"/>
              </a:rPr>
              <a:t>Dr. Phalachandra H.L.</a:t>
            </a:r>
            <a:endParaRPr b="0" lang="en-IN" sz="2400" spc="-1" strike="noStrike">
              <a:latin typeface="Arial"/>
            </a:endParaRPr>
          </a:p>
          <a:p>
            <a:pPr>
              <a:lnSpc>
                <a:spcPct val="100000"/>
              </a:lnSpc>
            </a:pPr>
            <a:r>
              <a:rPr b="0" lang="en-IN" sz="2000" spc="-1" strike="noStrike">
                <a:solidFill>
                  <a:srgbClr val="000000"/>
                </a:solidFill>
                <a:latin typeface="Calibri"/>
                <a:ea typeface="DejaVu Sans"/>
              </a:rPr>
              <a:t>Department of Computer Science and Engineering</a:t>
            </a:r>
            <a:endParaRPr b="0" lang="en-IN" sz="2000" spc="-1" strike="noStrike">
              <a:latin typeface="Arial"/>
            </a:endParaRPr>
          </a:p>
          <a:p>
            <a:pPr>
              <a:lnSpc>
                <a:spcPct val="100000"/>
              </a:lnSpc>
            </a:pPr>
            <a:r>
              <a:rPr b="0" lang="en-IN" sz="2000" spc="-1" strike="noStrike" u="sng">
                <a:solidFill>
                  <a:srgbClr val="0563c1"/>
                </a:solidFill>
                <a:uFillTx/>
                <a:latin typeface="Calibri"/>
                <a:ea typeface="DejaVu Sans"/>
                <a:hlinkClick r:id="rId3"/>
              </a:rPr>
              <a:t>phalachandra@pes.edu</a:t>
            </a:r>
            <a:endParaRPr b="0" lang="en-IN" sz="2000" spc="-1" strike="noStrike">
              <a:latin typeface="Arial"/>
            </a:endParaRPr>
          </a:p>
        </p:txBody>
      </p:sp>
      <p:sp>
        <p:nvSpPr>
          <p:cNvPr id="262" name="PlaceHolder 4"/>
          <p:cNvSpPr>
            <a:spLocks noGrp="1"/>
          </p:cNvSpPr>
          <p:nvPr>
            <p:ph type="title"/>
          </p:nvPr>
        </p:nvSpPr>
        <p:spPr>
          <a:xfrm>
            <a:off x="609480" y="273600"/>
            <a:ext cx="10971720" cy="114408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263" name="PlaceHolder 5"/>
          <p:cNvSpPr>
            <a:spLocks noGrp="1"/>
          </p:cNvSpPr>
          <p:nvPr>
            <p:ph type="body"/>
          </p:nvPr>
        </p:nvSpPr>
        <p:spPr>
          <a:xfrm>
            <a:off x="609480" y="1604520"/>
            <a:ext cx="1723320" cy="903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64" name="PlaceHolder 6"/>
          <p:cNvSpPr>
            <a:spLocks noGrp="1"/>
          </p:cNvSpPr>
          <p:nvPr>
            <p:ph type="body"/>
          </p:nvPr>
        </p:nvSpPr>
        <p:spPr>
          <a:xfrm>
            <a:off x="2419560" y="1604520"/>
            <a:ext cx="1723320" cy="903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65" name="PlaceHolder 7"/>
          <p:cNvSpPr>
            <a:spLocks noGrp="1"/>
          </p:cNvSpPr>
          <p:nvPr>
            <p:ph type="body"/>
          </p:nvPr>
        </p:nvSpPr>
        <p:spPr>
          <a:xfrm>
            <a:off x="609480" y="2595240"/>
            <a:ext cx="1723320" cy="903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66" name="PlaceHolder 8"/>
          <p:cNvSpPr>
            <a:spLocks noGrp="1"/>
          </p:cNvSpPr>
          <p:nvPr>
            <p:ph type="body"/>
          </p:nvPr>
        </p:nvSpPr>
        <p:spPr>
          <a:xfrm>
            <a:off x="2419560" y="2595240"/>
            <a:ext cx="1723320" cy="903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03" name="Picture 7" descr=""/>
          <p:cNvPicPr/>
          <p:nvPr/>
        </p:nvPicPr>
        <p:blipFill>
          <a:blip r:embed="rId2"/>
          <a:stretch/>
        </p:blipFill>
        <p:spPr>
          <a:xfrm>
            <a:off x="1483920" y="1785240"/>
            <a:ext cx="2370600" cy="3553200"/>
          </a:xfrm>
          <a:prstGeom prst="rect">
            <a:avLst/>
          </a:prstGeom>
          <a:ln>
            <a:noFill/>
          </a:ln>
        </p:spPr>
      </p:pic>
      <p:sp>
        <p:nvSpPr>
          <p:cNvPr id="304" name="Line 1"/>
          <p:cNvSpPr/>
          <p:nvPr/>
        </p:nvSpPr>
        <p:spPr>
          <a:xfrm>
            <a:off x="4587840" y="2763720"/>
            <a:ext cx="4581360" cy="360"/>
          </a:xfrm>
          <a:prstGeom prst="line">
            <a:avLst/>
          </a:prstGeom>
          <a:ln w="38160">
            <a:solidFill>
              <a:srgbClr val="dfa267"/>
            </a:solidFill>
            <a:round/>
          </a:ln>
        </p:spPr>
        <p:style>
          <a:lnRef idx="1">
            <a:schemeClr val="accent1"/>
          </a:lnRef>
          <a:fillRef idx="0">
            <a:schemeClr val="accent1"/>
          </a:fillRef>
          <a:effectRef idx="0">
            <a:schemeClr val="accent1"/>
          </a:effectRef>
          <a:fontRef idx="minor"/>
        </p:style>
      </p:sp>
      <p:sp>
        <p:nvSpPr>
          <p:cNvPr id="305" name="CustomShape 2"/>
          <p:cNvSpPr/>
          <p:nvPr/>
        </p:nvSpPr>
        <p:spPr>
          <a:xfrm>
            <a:off x="4174200" y="1965240"/>
            <a:ext cx="2865600" cy="5770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3200" spc="-1" strike="noStrike">
                <a:solidFill>
                  <a:srgbClr val="f4b350"/>
                </a:solidFill>
                <a:latin typeface="Calibri"/>
                <a:ea typeface="DejaVu Sans"/>
              </a:rPr>
              <a:t>THANK YOU</a:t>
            </a:r>
            <a:endParaRPr b="0" lang="en-IN" sz="3200" spc="-1" strike="noStrike">
              <a:latin typeface="Arial"/>
            </a:endParaRPr>
          </a:p>
        </p:txBody>
      </p:sp>
      <p:sp>
        <p:nvSpPr>
          <p:cNvPr id="306" name="CustomShape 3"/>
          <p:cNvSpPr/>
          <p:nvPr/>
        </p:nvSpPr>
        <p:spPr>
          <a:xfrm>
            <a:off x="4587840" y="2890440"/>
            <a:ext cx="7496280" cy="10652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Calibri"/>
                <a:ea typeface="DejaVu Sans"/>
              </a:rPr>
              <a:t>Dr. Phalachandra H.L.</a:t>
            </a:r>
            <a:endParaRPr b="0" lang="en-IN" sz="2400" spc="-1" strike="noStrike">
              <a:latin typeface="Arial"/>
            </a:endParaRPr>
          </a:p>
          <a:p>
            <a:pPr>
              <a:lnSpc>
                <a:spcPct val="100000"/>
              </a:lnSpc>
            </a:pPr>
            <a:r>
              <a:rPr b="0" lang="en-IN" sz="2000" spc="-1" strike="noStrike">
                <a:solidFill>
                  <a:srgbClr val="000000"/>
                </a:solidFill>
                <a:latin typeface="Calibri"/>
                <a:ea typeface="DejaVu Sans"/>
              </a:rPr>
              <a:t>Department of Computer Science and Engineering</a:t>
            </a:r>
            <a:endParaRPr b="0" lang="en-IN" sz="2000" spc="-1" strike="noStrike">
              <a:latin typeface="Arial"/>
            </a:endParaRPr>
          </a:p>
          <a:p>
            <a:pPr>
              <a:lnSpc>
                <a:spcPct val="100000"/>
              </a:lnSpc>
            </a:pPr>
            <a:r>
              <a:rPr b="0" lang="en-IN" sz="2000" spc="-1" strike="noStrike" u="sng">
                <a:solidFill>
                  <a:srgbClr val="0563c1"/>
                </a:solidFill>
                <a:uFillTx/>
                <a:latin typeface="Calibri"/>
                <a:ea typeface="DejaVu Sans"/>
                <a:hlinkClick r:id="rId3"/>
              </a:rPr>
              <a:t>phalachandra@pes.edu</a:t>
            </a:r>
            <a:endParaRPr b="0" lang="en-IN" sz="2000" spc="-1" strike="noStrike">
              <a:latin typeface="Arial"/>
            </a:endParaRPr>
          </a:p>
        </p:txBody>
      </p:sp>
      <p:sp>
        <p:nvSpPr>
          <p:cNvPr id="307" name="PlaceHolder 4"/>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308"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slideLayout" Target="../slideLayouts/slideLayout25.xml"/><Relationship Id="rId8"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0.wmf"/><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jpeg"/><Relationship Id="rId3"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 Id="rId3"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wmf"/><Relationship Id="rId2" Type="http://schemas.openxmlformats.org/officeDocument/2006/relationships/image" Target="../media/image29.wmf"/><Relationship Id="rId3"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image" Target="../media/image31.wmf"/><Relationship Id="rId3" Type="http://schemas.openxmlformats.org/officeDocument/2006/relationships/image" Target="../media/image32.png"/><Relationship Id="rId4"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4.wmf"/><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9.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25.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9.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7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8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288720" y="2349360"/>
            <a:ext cx="11614680" cy="207036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ea typeface="DejaVu Sans"/>
              </a:rPr>
              <a:t>Unit 5: </a:t>
            </a:r>
            <a:endParaRPr b="0" lang="en-IN" sz="3600" spc="-1" strike="noStrike">
              <a:latin typeface="Arial"/>
            </a:endParaRPr>
          </a:p>
          <a:p>
            <a:pPr marL="457200" indent="-456120">
              <a:lnSpc>
                <a:spcPct val="100000"/>
              </a:lnSpc>
              <a:spcBef>
                <a:spcPts val="1199"/>
              </a:spcBef>
              <a:buClr>
                <a:srgbClr val="000000"/>
              </a:buClr>
              <a:buFont typeface="Wingdings" charset="2"/>
              <a:buChar char=""/>
            </a:pPr>
            <a:r>
              <a:rPr b="1" lang="en-IN" sz="2800" spc="-1" strike="noStrike">
                <a:solidFill>
                  <a:srgbClr val="000000"/>
                </a:solidFill>
                <a:latin typeface="Calibri"/>
                <a:ea typeface="DejaVu Sans"/>
              </a:rPr>
              <a:t>Ethics in SE</a:t>
            </a:r>
            <a:endParaRPr b="0" lang="en-IN" sz="2800" spc="-1" strike="noStrike">
              <a:latin typeface="Arial"/>
            </a:endParaRPr>
          </a:p>
          <a:p>
            <a:pPr marL="457200" indent="-456120">
              <a:lnSpc>
                <a:spcPct val="100000"/>
              </a:lnSpc>
              <a:buClr>
                <a:srgbClr val="000000"/>
              </a:buClr>
              <a:buFont typeface="Wingdings" charset="2"/>
              <a:buChar char=""/>
            </a:pPr>
            <a:r>
              <a:rPr b="1" lang="en-IN" sz="2800" spc="-1" strike="noStrike">
                <a:solidFill>
                  <a:srgbClr val="000000"/>
                </a:solidFill>
                <a:latin typeface="Calibri"/>
                <a:ea typeface="DejaVu Sans"/>
              </a:rPr>
              <a:t>Hacking</a:t>
            </a:r>
            <a:endParaRPr b="0" lang="en-IN" sz="2800" spc="-1" strike="noStrike">
              <a:latin typeface="Arial"/>
            </a:endParaRPr>
          </a:p>
          <a:p>
            <a:pPr marL="457200" indent="-456120">
              <a:lnSpc>
                <a:spcPct val="100000"/>
              </a:lnSpc>
              <a:buClr>
                <a:srgbClr val="000000"/>
              </a:buClr>
              <a:buFont typeface="Wingdings" charset="2"/>
              <a:buChar char=""/>
            </a:pPr>
            <a:r>
              <a:rPr b="1" lang="en-IN" sz="2800" spc="-1" strike="noStrike">
                <a:solidFill>
                  <a:srgbClr val="000000"/>
                </a:solidFill>
                <a:latin typeface="Calibri"/>
                <a:ea typeface="DejaVu Sans"/>
              </a:rPr>
              <a:t>Software Engineering in Global Environment</a:t>
            </a:r>
            <a:endParaRPr b="0" lang="en-IN" sz="2800" spc="-1" strike="noStrike">
              <a:latin typeface="Arial"/>
            </a:endParaRPr>
          </a:p>
        </p:txBody>
      </p:sp>
      <p:pic>
        <p:nvPicPr>
          <p:cNvPr id="352" name="Picture 1" descr=""/>
          <p:cNvPicPr/>
          <p:nvPr/>
        </p:nvPicPr>
        <p:blipFill>
          <a:blip r:embed="rId1"/>
          <a:stretch/>
        </p:blipFill>
        <p:spPr>
          <a:xfrm>
            <a:off x="8068320" y="2536920"/>
            <a:ext cx="3083760" cy="27547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84240" y="503280"/>
            <a:ext cx="10514520" cy="556200"/>
          </a:xfrm>
          <a:prstGeom prst="rect">
            <a:avLst/>
          </a:prstGeom>
          <a:noFill/>
          <a:ln>
            <a:noFill/>
          </a:ln>
        </p:spPr>
        <p:style>
          <a:lnRef idx="0"/>
          <a:fillRef idx="0"/>
          <a:effectRef idx="0"/>
          <a:fontRef idx="minor"/>
        </p:style>
        <p:txBody>
          <a:bodyPr lIns="90000" rIns="90000" tIns="45000" bIns="45000" anchor="ctr"/>
          <a:p>
            <a:pPr>
              <a:lnSpc>
                <a:spcPct val="90000"/>
              </a:lnSpc>
            </a:pPr>
            <a:r>
              <a:rPr b="1" lang="en-IN" sz="2400" spc="-1" strike="noStrike">
                <a:solidFill>
                  <a:srgbClr val="000000"/>
                </a:solidFill>
                <a:latin typeface="Calibri Light"/>
                <a:ea typeface="DejaVu Sans"/>
              </a:rPr>
              <a:t>Global Software Development is characterized by : </a:t>
            </a:r>
            <a:endParaRPr b="0" lang="en-IN" sz="2400" spc="-1" strike="noStrike">
              <a:latin typeface="Arial"/>
            </a:endParaRPr>
          </a:p>
        </p:txBody>
      </p:sp>
      <p:pic>
        <p:nvPicPr>
          <p:cNvPr id="379" name="Content Placeholder 7" descr=""/>
          <p:cNvPicPr/>
          <p:nvPr/>
        </p:nvPicPr>
        <p:blipFill>
          <a:blip r:embed="rId1"/>
          <a:stretch/>
        </p:blipFill>
        <p:spPr>
          <a:xfrm>
            <a:off x="6781680" y="1438200"/>
            <a:ext cx="5409000" cy="4894920"/>
          </a:xfrm>
          <a:prstGeom prst="rect">
            <a:avLst/>
          </a:prstGeom>
          <a:ln>
            <a:noFill/>
          </a:ln>
        </p:spPr>
      </p:pic>
      <p:pic>
        <p:nvPicPr>
          <p:cNvPr id="380" name="Picture 3" descr=""/>
          <p:cNvPicPr/>
          <p:nvPr/>
        </p:nvPicPr>
        <p:blipFill>
          <a:blip r:embed="rId2"/>
          <a:stretch/>
        </p:blipFill>
        <p:spPr>
          <a:xfrm>
            <a:off x="1798920" y="1769400"/>
            <a:ext cx="2665800" cy="2665800"/>
          </a:xfrm>
          <a:prstGeom prst="rect">
            <a:avLst/>
          </a:prstGeom>
          <a:ln w="9360">
            <a:noFill/>
          </a:ln>
        </p:spPr>
      </p:pic>
      <p:pic>
        <p:nvPicPr>
          <p:cNvPr id="381" name="Picture 8" descr=""/>
          <p:cNvPicPr/>
          <p:nvPr/>
        </p:nvPicPr>
        <p:blipFill>
          <a:blip r:embed="rId3"/>
          <a:stretch/>
        </p:blipFill>
        <p:spPr>
          <a:xfrm>
            <a:off x="2133720" y="1600200"/>
            <a:ext cx="3207240" cy="2894400"/>
          </a:xfrm>
          <a:prstGeom prst="rect">
            <a:avLst/>
          </a:prstGeom>
          <a:ln w="9360">
            <a:noFill/>
          </a:ln>
        </p:spPr>
      </p:pic>
      <p:pic>
        <p:nvPicPr>
          <p:cNvPr id="382" name="Picture 9" descr=""/>
          <p:cNvPicPr/>
          <p:nvPr/>
        </p:nvPicPr>
        <p:blipFill>
          <a:blip r:embed="rId4"/>
          <a:stretch/>
        </p:blipFill>
        <p:spPr>
          <a:xfrm>
            <a:off x="6553080" y="1882800"/>
            <a:ext cx="4113720" cy="3085200"/>
          </a:xfrm>
          <a:prstGeom prst="rect">
            <a:avLst/>
          </a:prstGeom>
          <a:ln w="9360">
            <a:noFill/>
          </a:ln>
        </p:spPr>
      </p:pic>
      <p:pic>
        <p:nvPicPr>
          <p:cNvPr id="383" name="Picture 10" descr=""/>
          <p:cNvPicPr/>
          <p:nvPr/>
        </p:nvPicPr>
        <p:blipFill>
          <a:blip r:embed="rId5"/>
          <a:stretch/>
        </p:blipFill>
        <p:spPr>
          <a:xfrm>
            <a:off x="1905120" y="1600200"/>
            <a:ext cx="5321880" cy="4113720"/>
          </a:xfrm>
          <a:prstGeom prst="rect">
            <a:avLst/>
          </a:prstGeom>
          <a:ln w="9360">
            <a:noFill/>
          </a:ln>
        </p:spPr>
      </p:pic>
      <p:pic>
        <p:nvPicPr>
          <p:cNvPr id="384" name="Picture 11" descr=""/>
          <p:cNvPicPr/>
          <p:nvPr/>
        </p:nvPicPr>
        <p:blipFill>
          <a:blip r:embed="rId6"/>
          <a:stretch/>
        </p:blipFill>
        <p:spPr>
          <a:xfrm>
            <a:off x="4724280" y="2590920"/>
            <a:ext cx="5637600" cy="3605760"/>
          </a:xfrm>
          <a:prstGeom prst="rect">
            <a:avLst/>
          </a:prstGeom>
          <a:ln w="9360">
            <a:noFill/>
          </a:ln>
        </p:spPr>
      </p:pic>
      <p:sp>
        <p:nvSpPr>
          <p:cNvPr id="385" name="CustomShape 2"/>
          <p:cNvSpPr/>
          <p:nvPr/>
        </p:nvSpPr>
        <p:spPr>
          <a:xfrm>
            <a:off x="5410080" y="3048120"/>
            <a:ext cx="4494600" cy="1186200"/>
          </a:xfrm>
          <a:prstGeom prst="rect">
            <a:avLst/>
          </a:prstGeom>
          <a:noFill/>
          <a:ln w="9360">
            <a:noFill/>
          </a:ln>
        </p:spPr>
        <p:style>
          <a:lnRef idx="0"/>
          <a:fillRef idx="0"/>
          <a:effectRef idx="0"/>
          <a:fontRef idx="minor"/>
        </p:style>
        <p:txBody>
          <a:bodyPr lIns="90000" rIns="90000" tIns="45000" bIns="45000"/>
          <a:p>
            <a:pPr>
              <a:lnSpc>
                <a:spcPct val="100000"/>
              </a:lnSpc>
            </a:pPr>
            <a:r>
              <a:rPr b="0" lang="en-IN" sz="3600" spc="-1" strike="noStrike">
                <a:solidFill>
                  <a:srgbClr val="000000"/>
                </a:solidFill>
                <a:latin typeface="Calibri"/>
                <a:ea typeface="DejaVu Sans"/>
              </a:rPr>
              <a:t>Geographic Distance</a:t>
            </a:r>
            <a:endParaRPr b="0" lang="en-IN" sz="3600" spc="-1" strike="noStrike">
              <a:latin typeface="Arial"/>
            </a:endParaRPr>
          </a:p>
        </p:txBody>
      </p:sp>
      <p:sp>
        <p:nvSpPr>
          <p:cNvPr id="386" name="CustomShape 3"/>
          <p:cNvSpPr/>
          <p:nvPr/>
        </p:nvSpPr>
        <p:spPr>
          <a:xfrm>
            <a:off x="1881000" y="4071960"/>
            <a:ext cx="4494600" cy="1186200"/>
          </a:xfrm>
          <a:prstGeom prst="rect">
            <a:avLst/>
          </a:prstGeom>
          <a:noFill/>
          <a:ln w="9360">
            <a:noFill/>
          </a:ln>
        </p:spPr>
        <p:style>
          <a:lnRef idx="0"/>
          <a:fillRef idx="0"/>
          <a:effectRef idx="0"/>
          <a:fontRef idx="minor"/>
        </p:style>
        <p:txBody>
          <a:bodyPr lIns="90000" rIns="90000" tIns="45000" bIns="45000"/>
          <a:p>
            <a:pPr>
              <a:lnSpc>
                <a:spcPct val="100000"/>
              </a:lnSpc>
            </a:pPr>
            <a:r>
              <a:rPr b="0" lang="en-IN" sz="3600" spc="-1" strike="noStrike">
                <a:solidFill>
                  <a:srgbClr val="000000"/>
                </a:solidFill>
                <a:latin typeface="Calibri"/>
                <a:ea typeface="DejaVu Sans"/>
              </a:rPr>
              <a:t>Linguistic Distance</a:t>
            </a:r>
            <a:endParaRPr b="0" lang="en-IN" sz="3600" spc="-1" strike="noStrike">
              <a:latin typeface="Arial"/>
            </a:endParaRPr>
          </a:p>
        </p:txBody>
      </p:sp>
      <p:sp>
        <p:nvSpPr>
          <p:cNvPr id="387" name="CustomShape 4"/>
          <p:cNvSpPr/>
          <p:nvPr/>
        </p:nvSpPr>
        <p:spPr>
          <a:xfrm>
            <a:off x="4114800" y="5105520"/>
            <a:ext cx="4494600" cy="638280"/>
          </a:xfrm>
          <a:prstGeom prst="rect">
            <a:avLst/>
          </a:prstGeom>
          <a:noFill/>
          <a:ln w="9360">
            <a:noFill/>
          </a:ln>
        </p:spPr>
        <p:style>
          <a:lnRef idx="0"/>
          <a:fillRef idx="0"/>
          <a:effectRef idx="0"/>
          <a:fontRef idx="minor"/>
        </p:style>
        <p:txBody>
          <a:bodyPr lIns="90000" rIns="90000" tIns="45000" bIns="45000"/>
          <a:p>
            <a:pPr>
              <a:lnSpc>
                <a:spcPct val="100000"/>
              </a:lnSpc>
            </a:pPr>
            <a:r>
              <a:rPr b="0" lang="en-IN" sz="3600" spc="-1" strike="noStrike">
                <a:solidFill>
                  <a:srgbClr val="000000"/>
                </a:solidFill>
                <a:latin typeface="Calibri"/>
                <a:ea typeface="DejaVu Sans"/>
              </a:rPr>
              <a:t>Cultural Distance</a:t>
            </a:r>
            <a:endParaRPr b="0" lang="en-IN" sz="3600" spc="-1" strike="noStrike">
              <a:latin typeface="Arial"/>
            </a:endParaRPr>
          </a:p>
        </p:txBody>
      </p:sp>
      <p:sp>
        <p:nvSpPr>
          <p:cNvPr id="388" name="CustomShape 5"/>
          <p:cNvSpPr/>
          <p:nvPr/>
        </p:nvSpPr>
        <p:spPr>
          <a:xfrm>
            <a:off x="1828800" y="5562720"/>
            <a:ext cx="4037400" cy="1186200"/>
          </a:xfrm>
          <a:prstGeom prst="rect">
            <a:avLst/>
          </a:prstGeom>
          <a:solidFill>
            <a:schemeClr val="bg1"/>
          </a:solidFill>
          <a:ln w="9360">
            <a:noFill/>
          </a:ln>
        </p:spPr>
        <p:style>
          <a:lnRef idx="0"/>
          <a:fillRef idx="0"/>
          <a:effectRef idx="0"/>
          <a:fontRef idx="minor"/>
        </p:style>
        <p:txBody>
          <a:bodyPr lIns="90000" rIns="90000" tIns="45000" bIns="45000"/>
          <a:p>
            <a:pPr>
              <a:lnSpc>
                <a:spcPct val="100000"/>
              </a:lnSpc>
            </a:pPr>
            <a:r>
              <a:rPr b="0" lang="en-IN" sz="3600" spc="-1" strike="noStrike">
                <a:solidFill>
                  <a:srgbClr val="000000"/>
                </a:solidFill>
                <a:latin typeface="Calibri"/>
                <a:ea typeface="DejaVu Sans"/>
              </a:rPr>
              <a:t>Temporal Distance</a:t>
            </a:r>
            <a:endParaRPr b="0" lang="en-IN" sz="3600" spc="-1" strike="noStrike">
              <a:latin typeface="Arial"/>
            </a:endParaRPr>
          </a:p>
        </p:txBody>
      </p:sp>
      <p:sp>
        <p:nvSpPr>
          <p:cNvPr id="389" name="CustomShape 6"/>
          <p:cNvSpPr/>
          <p:nvPr/>
        </p:nvSpPr>
        <p:spPr>
          <a:xfrm flipH="1">
            <a:off x="5906880" y="6446520"/>
            <a:ext cx="6282360" cy="638280"/>
          </a:xfrm>
          <a:prstGeom prst="rect">
            <a:avLst/>
          </a:prstGeom>
          <a:noFill/>
          <a:ln>
            <a:noFill/>
          </a:ln>
        </p:spPr>
        <p:style>
          <a:lnRef idx="0"/>
          <a:fillRef idx="0"/>
          <a:effectRef idx="0"/>
          <a:fontRef idx="minor"/>
        </p:style>
        <p:txBody>
          <a:bodyPr lIns="90000" rIns="90000" tIns="45000" bIns="45000"/>
          <a:p>
            <a:pPr>
              <a:lnSpc>
                <a:spcPct val="100000"/>
              </a:lnSpc>
            </a:pPr>
            <a:r>
              <a:rPr b="1" i="1" lang="en-IN" sz="1800" spc="-1" strike="noStrike">
                <a:solidFill>
                  <a:srgbClr val="000000"/>
                </a:solidFill>
                <a:latin typeface="Calibri"/>
                <a:ea typeface="DejaVu Sans"/>
              </a:rPr>
              <a:t>Originally from The Irish Software Engineering Research Center</a:t>
            </a:r>
            <a:endParaRPr b="0" lang="en-IN" sz="1800" spc="-1" strike="noStrike">
              <a:latin typeface="Arial"/>
            </a:endParaRPr>
          </a:p>
        </p:txBody>
      </p:sp>
    </p:spTree>
  </p:cSld>
  <p:timing>
    <p:tnLst>
      <p:par>
        <p:cTn id="205" dur="indefinite" restart="never" nodeType="tmRoot">
          <p:childTnLst>
            <p:seq>
              <p:cTn id="206" dur="indefinite" nodeType="mainSeq">
                <p:childTnLst>
                  <p:par>
                    <p:cTn id="207" fill="hold">
                      <p:stCondLst>
                        <p:cond delay="0"/>
                      </p:stCondLst>
                      <p:childTnLst>
                        <p:par>
                          <p:cTn id="208" fill="hold">
                            <p:stCondLst>
                              <p:cond delay="0"/>
                            </p:stCondLst>
                            <p:childTnLst>
                              <p:par>
                                <p:cTn id="209" nodeType="withEffect" fill="hold" presetClass="entr" presetID="2" presetSubtype="4">
                                  <p:stCondLst>
                                    <p:cond delay="0"/>
                                  </p:stCondLst>
                                  <p:childTnLst>
                                    <p:set>
                                      <p:cBhvr>
                                        <p:cTn id="210" dur="1" fill="hold">
                                          <p:stCondLst>
                                            <p:cond delay="0"/>
                                          </p:stCondLst>
                                        </p:cTn>
                                        <p:tgtEl>
                                          <p:spTgt spid="380"/>
                                        </p:tgtEl>
                                        <p:attrNameLst>
                                          <p:attrName>style.visibility</p:attrName>
                                        </p:attrNameLst>
                                      </p:cBhvr>
                                      <p:to>
                                        <p:strVal val="visible"/>
                                      </p:to>
                                    </p:set>
                                    <p:anim calcmode="lin" valueType="num">
                                      <p:cBhvr additive="repl">
                                        <p:cTn id="211" dur="500" fill="hold"/>
                                        <p:tgtEl>
                                          <p:spTgt spid="380"/>
                                        </p:tgtEl>
                                        <p:attrNameLst>
                                          <p:attrName>ppt_x</p:attrName>
                                        </p:attrNameLst>
                                      </p:cBhvr>
                                      <p:tavLst>
                                        <p:tav tm="0">
                                          <p:val>
                                            <p:strVal val="#ppt_x"/>
                                          </p:val>
                                        </p:tav>
                                        <p:tav tm="100000">
                                          <p:val>
                                            <p:strVal val="#ppt_x"/>
                                          </p:val>
                                        </p:tav>
                                      </p:tavLst>
                                    </p:anim>
                                    <p:anim calcmode="lin" valueType="num">
                                      <p:cBhvr additive="repl">
                                        <p:cTn id="212" dur="500" fill="hold"/>
                                        <p:tgtEl>
                                          <p:spTgt spid="380"/>
                                        </p:tgtEl>
                                        <p:attrNameLst>
                                          <p:attrName>ppt_y</p:attrName>
                                        </p:attrNameLst>
                                      </p:cBhvr>
                                      <p:tavLst>
                                        <p:tav tm="0">
                                          <p:val>
                                            <p:strVal val="1+#ppt_h/2"/>
                                          </p:val>
                                        </p:tav>
                                        <p:tav tm="100000">
                                          <p:val>
                                            <p:strVal val="#ppt_y"/>
                                          </p:val>
                                        </p:tav>
                                      </p:tavLst>
                                    </p:anim>
                                  </p:childTnLst>
                                </p:cTn>
                              </p:par>
                            </p:childTnLst>
                          </p:cTn>
                        </p:par>
                        <p:par>
                          <p:cTn id="213" fill="hold">
                            <p:stCondLst>
                              <p:cond delay="500"/>
                            </p:stCondLst>
                            <p:childTnLst>
                              <p:par>
                                <p:cTn id="214" nodeType="afterEffect" fill="hold" presetClass="entr" presetID="2" presetSubtype="4">
                                  <p:stCondLst>
                                    <p:cond delay="0"/>
                                  </p:stCondLst>
                                  <p:childTnLst>
                                    <p:set>
                                      <p:cBhvr>
                                        <p:cTn id="215" dur="1" fill="hold">
                                          <p:stCondLst>
                                            <p:cond delay="0"/>
                                          </p:stCondLst>
                                        </p:cTn>
                                        <p:tgtEl>
                                          <p:spTgt spid="385"/>
                                        </p:tgtEl>
                                        <p:attrNameLst>
                                          <p:attrName>style.visibility</p:attrName>
                                        </p:attrNameLst>
                                      </p:cBhvr>
                                      <p:to>
                                        <p:strVal val="visible"/>
                                      </p:to>
                                    </p:set>
                                    <p:anim calcmode="lin" valueType="num">
                                      <p:cBhvr additive="repl">
                                        <p:cTn id="216" dur="500" fill="hold"/>
                                        <p:tgtEl>
                                          <p:spTgt spid="385"/>
                                        </p:tgtEl>
                                        <p:attrNameLst>
                                          <p:attrName>ppt_x</p:attrName>
                                        </p:attrNameLst>
                                      </p:cBhvr>
                                      <p:tavLst>
                                        <p:tav tm="0">
                                          <p:val>
                                            <p:strVal val="#ppt_x"/>
                                          </p:val>
                                        </p:tav>
                                        <p:tav tm="100000">
                                          <p:val>
                                            <p:strVal val="#ppt_x"/>
                                          </p:val>
                                        </p:tav>
                                      </p:tavLst>
                                    </p:anim>
                                    <p:anim calcmode="lin" valueType="num">
                                      <p:cBhvr additive="repl">
                                        <p:cTn id="217" dur="500" fill="hold"/>
                                        <p:tgtEl>
                                          <p:spTgt spid="385"/>
                                        </p:tgtEl>
                                        <p:attrNameLst>
                                          <p:attrName>ppt_y</p:attrName>
                                        </p:attrNameLst>
                                      </p:cBhvr>
                                      <p:tavLst>
                                        <p:tav tm="0">
                                          <p:val>
                                            <p:strVal val="1+#ppt_h/2"/>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nodeType="clickEffect" fill="hold" presetClass="exit" presetID="2" presetSubtype="4">
                                  <p:stCondLst>
                                    <p:cond delay="0"/>
                                  </p:stCondLst>
                                  <p:childTnLst>
                                    <p:anim calcmode="lin" valueType="num">
                                      <p:cBhvr additive="repl">
                                        <p:cTn id="221" dur="500"/>
                                        <p:tgtEl>
                                          <p:spTgt spid="380"/>
                                        </p:tgtEl>
                                        <p:attrNameLst>
                                          <p:attrName>ppt_x</p:attrName>
                                        </p:attrNameLst>
                                      </p:cBhvr>
                                      <p:tavLst>
                                        <p:tav tm="0">
                                          <p:val>
                                            <p:strVal val="#ppt_x"/>
                                          </p:val>
                                        </p:tav>
                                        <p:tav tm="100000">
                                          <p:val>
                                            <p:strVal val="#ppt_x"/>
                                          </p:val>
                                        </p:tav>
                                      </p:tavLst>
                                    </p:anim>
                                    <p:anim calcmode="lin" valueType="num">
                                      <p:cBhvr additive="repl">
                                        <p:cTn id="222" dur="500"/>
                                        <p:tgtEl>
                                          <p:spTgt spid="380"/>
                                        </p:tgtEl>
                                        <p:attrNameLst>
                                          <p:attrName>ppt_y</p:attrName>
                                        </p:attrNameLst>
                                      </p:cBhvr>
                                      <p:tavLst>
                                        <p:tav tm="0">
                                          <p:val>
                                            <p:strVal val="#ppt_y"/>
                                          </p:val>
                                        </p:tav>
                                        <p:tav tm="100000">
                                          <p:val>
                                            <p:strVal val="1+#ppt_h/2"/>
                                          </p:val>
                                        </p:tav>
                                      </p:tavLst>
                                    </p:anim>
                                    <p:set>
                                      <p:cBhvr>
                                        <p:cTn id="223" dur="1" fill="hold">
                                          <p:stCondLst>
                                            <p:cond delay="499"/>
                                          </p:stCondLst>
                                        </p:cTn>
                                        <p:tgtEl>
                                          <p:spTgt spid="380"/>
                                        </p:tgtEl>
                                        <p:attrNameLst>
                                          <p:attrName>style.visibility</p:attrName>
                                        </p:attrNameLst>
                                      </p:cBhvr>
                                      <p:to>
                                        <p:strVal val="hidden"/>
                                      </p:to>
                                    </p:set>
                                  </p:childTnLst>
                                </p:cTn>
                              </p:par>
                              <p:par>
                                <p:cTn id="224" nodeType="withEffect" fill="hold" presetClass="exit" presetID="2" presetSubtype="4">
                                  <p:stCondLst>
                                    <p:cond delay="0"/>
                                  </p:stCondLst>
                                  <p:childTnLst>
                                    <p:anim calcmode="lin" valueType="num">
                                      <p:cBhvr additive="repl">
                                        <p:cTn id="225" dur="500"/>
                                        <p:tgtEl>
                                          <p:spTgt spid="385"/>
                                        </p:tgtEl>
                                        <p:attrNameLst>
                                          <p:attrName>ppt_x</p:attrName>
                                        </p:attrNameLst>
                                      </p:cBhvr>
                                      <p:tavLst>
                                        <p:tav tm="0">
                                          <p:val>
                                            <p:strVal val="#ppt_x"/>
                                          </p:val>
                                        </p:tav>
                                        <p:tav tm="100000">
                                          <p:val>
                                            <p:strVal val="#ppt_x"/>
                                          </p:val>
                                        </p:tav>
                                      </p:tavLst>
                                    </p:anim>
                                    <p:anim calcmode="lin" valueType="num">
                                      <p:cBhvr additive="repl">
                                        <p:cTn id="226" dur="500"/>
                                        <p:tgtEl>
                                          <p:spTgt spid="385"/>
                                        </p:tgtEl>
                                        <p:attrNameLst>
                                          <p:attrName>ppt_y</p:attrName>
                                        </p:attrNameLst>
                                      </p:cBhvr>
                                      <p:tavLst>
                                        <p:tav tm="0">
                                          <p:val>
                                            <p:strVal val="#ppt_y"/>
                                          </p:val>
                                        </p:tav>
                                        <p:tav tm="100000">
                                          <p:val>
                                            <p:strVal val="1+#ppt_h/2"/>
                                          </p:val>
                                        </p:tav>
                                      </p:tavLst>
                                    </p:anim>
                                    <p:set>
                                      <p:cBhvr>
                                        <p:cTn id="227" dur="1" fill="hold">
                                          <p:stCondLst>
                                            <p:cond delay="499"/>
                                          </p:stCondLst>
                                        </p:cTn>
                                        <p:tgtEl>
                                          <p:spTgt spid="385"/>
                                        </p:tgtEl>
                                        <p:attrNameLst>
                                          <p:attrName>style.visibility</p:attrName>
                                        </p:attrNameLst>
                                      </p:cBhvr>
                                      <p:to>
                                        <p:strVal val="hidden"/>
                                      </p:to>
                                    </p:set>
                                  </p:childTnLst>
                                </p:cTn>
                              </p:par>
                              <p:par>
                                <p:cTn id="228" nodeType="withEffect" fill="hold" presetClass="entr" presetID="2" presetSubtype="4">
                                  <p:stCondLst>
                                    <p:cond delay="0"/>
                                  </p:stCondLst>
                                  <p:childTnLst>
                                    <p:set>
                                      <p:cBhvr>
                                        <p:cTn id="229" dur="1" fill="hold">
                                          <p:stCondLst>
                                            <p:cond delay="0"/>
                                          </p:stCondLst>
                                        </p:cTn>
                                        <p:tgtEl>
                                          <p:spTgt spid="379"/>
                                        </p:tgtEl>
                                        <p:attrNameLst>
                                          <p:attrName>style.visibility</p:attrName>
                                        </p:attrNameLst>
                                      </p:cBhvr>
                                      <p:to>
                                        <p:strVal val="visible"/>
                                      </p:to>
                                    </p:set>
                                    <p:anim calcmode="lin" valueType="num">
                                      <p:cBhvr additive="repl">
                                        <p:cTn id="230" dur="500" fill="hold"/>
                                        <p:tgtEl>
                                          <p:spTgt spid="379"/>
                                        </p:tgtEl>
                                        <p:attrNameLst>
                                          <p:attrName>ppt_x</p:attrName>
                                        </p:attrNameLst>
                                      </p:cBhvr>
                                      <p:tavLst>
                                        <p:tav tm="0">
                                          <p:val>
                                            <p:strVal val="#ppt_x"/>
                                          </p:val>
                                        </p:tav>
                                        <p:tav tm="100000">
                                          <p:val>
                                            <p:strVal val="#ppt_x"/>
                                          </p:val>
                                        </p:tav>
                                      </p:tavLst>
                                    </p:anim>
                                    <p:anim calcmode="lin" valueType="num">
                                      <p:cBhvr additive="repl">
                                        <p:cTn id="231" dur="500" fill="hold"/>
                                        <p:tgtEl>
                                          <p:spTgt spid="379"/>
                                        </p:tgtEl>
                                        <p:attrNameLst>
                                          <p:attrName>ppt_y</p:attrName>
                                        </p:attrNameLst>
                                      </p:cBhvr>
                                      <p:tavLst>
                                        <p:tav tm="0">
                                          <p:val>
                                            <p:strVal val="1+#ppt_h/2"/>
                                          </p:val>
                                        </p:tav>
                                        <p:tav tm="100000">
                                          <p:val>
                                            <p:strVal val="#ppt_y"/>
                                          </p:val>
                                        </p:tav>
                                      </p:tavLst>
                                    </p:anim>
                                  </p:childTnLst>
                                </p:cTn>
                              </p:par>
                            </p:childTnLst>
                          </p:cTn>
                        </p:par>
                        <p:par>
                          <p:cTn id="232" fill="hold">
                            <p:stCondLst>
                              <p:cond delay="500"/>
                            </p:stCondLst>
                            <p:childTnLst>
                              <p:par>
                                <p:cTn id="233" nodeType="afterEffect" fill="hold" presetClass="entr" presetID="2" presetSubtype="4">
                                  <p:stCondLst>
                                    <p:cond delay="0"/>
                                  </p:stCondLst>
                                  <p:childTnLst>
                                    <p:set>
                                      <p:cBhvr>
                                        <p:cTn id="234" dur="1" fill="hold">
                                          <p:stCondLst>
                                            <p:cond delay="0"/>
                                          </p:stCondLst>
                                        </p:cTn>
                                        <p:tgtEl>
                                          <p:spTgt spid="386"/>
                                        </p:tgtEl>
                                        <p:attrNameLst>
                                          <p:attrName>style.visibility</p:attrName>
                                        </p:attrNameLst>
                                      </p:cBhvr>
                                      <p:to>
                                        <p:strVal val="visible"/>
                                      </p:to>
                                    </p:set>
                                    <p:anim calcmode="lin" valueType="num">
                                      <p:cBhvr additive="repl">
                                        <p:cTn id="235" dur="500" fill="hold"/>
                                        <p:tgtEl>
                                          <p:spTgt spid="386"/>
                                        </p:tgtEl>
                                        <p:attrNameLst>
                                          <p:attrName>ppt_x</p:attrName>
                                        </p:attrNameLst>
                                      </p:cBhvr>
                                      <p:tavLst>
                                        <p:tav tm="0">
                                          <p:val>
                                            <p:strVal val="#ppt_x"/>
                                          </p:val>
                                        </p:tav>
                                        <p:tav tm="100000">
                                          <p:val>
                                            <p:strVal val="#ppt_x"/>
                                          </p:val>
                                        </p:tav>
                                      </p:tavLst>
                                    </p:anim>
                                    <p:anim calcmode="lin" valueType="num">
                                      <p:cBhvr additive="repl">
                                        <p:cTn id="236" dur="500" fill="hold"/>
                                        <p:tgtEl>
                                          <p:spTgt spid="386"/>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nodeType="clickEffect" fill="hold" presetClass="exit" presetID="2" presetSubtype="4">
                                  <p:stCondLst>
                                    <p:cond delay="0"/>
                                  </p:stCondLst>
                                  <p:childTnLst>
                                    <p:anim calcmode="lin" valueType="num">
                                      <p:cBhvr additive="repl">
                                        <p:cTn id="240" dur="500"/>
                                        <p:tgtEl>
                                          <p:spTgt spid="379"/>
                                        </p:tgtEl>
                                        <p:attrNameLst>
                                          <p:attrName>ppt_x</p:attrName>
                                        </p:attrNameLst>
                                      </p:cBhvr>
                                      <p:tavLst>
                                        <p:tav tm="0">
                                          <p:val>
                                            <p:strVal val="#ppt_x"/>
                                          </p:val>
                                        </p:tav>
                                        <p:tav tm="100000">
                                          <p:val>
                                            <p:strVal val="#ppt_x"/>
                                          </p:val>
                                        </p:tav>
                                      </p:tavLst>
                                    </p:anim>
                                    <p:anim calcmode="lin" valueType="num">
                                      <p:cBhvr additive="repl">
                                        <p:cTn id="241" dur="500"/>
                                        <p:tgtEl>
                                          <p:spTgt spid="379"/>
                                        </p:tgtEl>
                                        <p:attrNameLst>
                                          <p:attrName>ppt_y</p:attrName>
                                        </p:attrNameLst>
                                      </p:cBhvr>
                                      <p:tavLst>
                                        <p:tav tm="0">
                                          <p:val>
                                            <p:strVal val="#ppt_y"/>
                                          </p:val>
                                        </p:tav>
                                        <p:tav tm="100000">
                                          <p:val>
                                            <p:strVal val="1+#ppt_h/2"/>
                                          </p:val>
                                        </p:tav>
                                      </p:tavLst>
                                    </p:anim>
                                    <p:set>
                                      <p:cBhvr>
                                        <p:cTn id="242" dur="1" fill="hold">
                                          <p:stCondLst>
                                            <p:cond delay="499"/>
                                          </p:stCondLst>
                                        </p:cTn>
                                        <p:tgtEl>
                                          <p:spTgt spid="379"/>
                                        </p:tgtEl>
                                        <p:attrNameLst>
                                          <p:attrName>style.visibility</p:attrName>
                                        </p:attrNameLst>
                                      </p:cBhvr>
                                      <p:to>
                                        <p:strVal val="hidden"/>
                                      </p:to>
                                    </p:set>
                                  </p:childTnLst>
                                </p:cTn>
                              </p:par>
                              <p:par>
                                <p:cTn id="243" nodeType="withEffect" fill="hold" presetClass="exit" presetID="2" presetSubtype="4">
                                  <p:stCondLst>
                                    <p:cond delay="0"/>
                                  </p:stCondLst>
                                  <p:childTnLst>
                                    <p:anim calcmode="lin" valueType="num">
                                      <p:cBhvr additive="repl">
                                        <p:cTn id="244" dur="500"/>
                                        <p:tgtEl>
                                          <p:spTgt spid="386"/>
                                        </p:tgtEl>
                                        <p:attrNameLst>
                                          <p:attrName>ppt_x</p:attrName>
                                        </p:attrNameLst>
                                      </p:cBhvr>
                                      <p:tavLst>
                                        <p:tav tm="0">
                                          <p:val>
                                            <p:strVal val="#ppt_x"/>
                                          </p:val>
                                        </p:tav>
                                        <p:tav tm="100000">
                                          <p:val>
                                            <p:strVal val="#ppt_x"/>
                                          </p:val>
                                        </p:tav>
                                      </p:tavLst>
                                    </p:anim>
                                    <p:anim calcmode="lin" valueType="num">
                                      <p:cBhvr additive="repl">
                                        <p:cTn id="245" dur="500"/>
                                        <p:tgtEl>
                                          <p:spTgt spid="386"/>
                                        </p:tgtEl>
                                        <p:attrNameLst>
                                          <p:attrName>ppt_y</p:attrName>
                                        </p:attrNameLst>
                                      </p:cBhvr>
                                      <p:tavLst>
                                        <p:tav tm="0">
                                          <p:val>
                                            <p:strVal val="#ppt_y"/>
                                          </p:val>
                                        </p:tav>
                                        <p:tav tm="100000">
                                          <p:val>
                                            <p:strVal val="1+#ppt_h/2"/>
                                          </p:val>
                                        </p:tav>
                                      </p:tavLst>
                                    </p:anim>
                                    <p:set>
                                      <p:cBhvr>
                                        <p:cTn id="246" dur="1" fill="hold">
                                          <p:stCondLst>
                                            <p:cond delay="499"/>
                                          </p:stCondLst>
                                        </p:cTn>
                                        <p:tgtEl>
                                          <p:spTgt spid="386"/>
                                        </p:tgtEl>
                                        <p:attrNameLst>
                                          <p:attrName>style.visibility</p:attrName>
                                        </p:attrNameLst>
                                      </p:cBhvr>
                                      <p:to>
                                        <p:strVal val="hidden"/>
                                      </p:to>
                                    </p:set>
                                  </p:childTnLst>
                                </p:cTn>
                              </p:par>
                              <p:par>
                                <p:cTn id="247" nodeType="withEffect" fill="hold" presetClass="entr" presetID="2" presetSubtype="4">
                                  <p:stCondLst>
                                    <p:cond delay="0"/>
                                  </p:stCondLst>
                                  <p:childTnLst>
                                    <p:set>
                                      <p:cBhvr>
                                        <p:cTn id="248" dur="1" fill="hold">
                                          <p:stCondLst>
                                            <p:cond delay="0"/>
                                          </p:stCondLst>
                                        </p:cTn>
                                        <p:tgtEl>
                                          <p:spTgt spid="381"/>
                                        </p:tgtEl>
                                        <p:attrNameLst>
                                          <p:attrName>style.visibility</p:attrName>
                                        </p:attrNameLst>
                                      </p:cBhvr>
                                      <p:to>
                                        <p:strVal val="visible"/>
                                      </p:to>
                                    </p:set>
                                    <p:anim calcmode="lin" valueType="num">
                                      <p:cBhvr additive="repl">
                                        <p:cTn id="249" dur="500" fill="hold"/>
                                        <p:tgtEl>
                                          <p:spTgt spid="381"/>
                                        </p:tgtEl>
                                        <p:attrNameLst>
                                          <p:attrName>ppt_x</p:attrName>
                                        </p:attrNameLst>
                                      </p:cBhvr>
                                      <p:tavLst>
                                        <p:tav tm="0">
                                          <p:val>
                                            <p:strVal val="#ppt_x"/>
                                          </p:val>
                                        </p:tav>
                                        <p:tav tm="100000">
                                          <p:val>
                                            <p:strVal val="#ppt_x"/>
                                          </p:val>
                                        </p:tav>
                                      </p:tavLst>
                                    </p:anim>
                                    <p:anim calcmode="lin" valueType="num">
                                      <p:cBhvr additive="repl">
                                        <p:cTn id="250" dur="500" fill="hold"/>
                                        <p:tgtEl>
                                          <p:spTgt spid="381"/>
                                        </p:tgtEl>
                                        <p:attrNameLst>
                                          <p:attrName>ppt_y</p:attrName>
                                        </p:attrNameLst>
                                      </p:cBhvr>
                                      <p:tavLst>
                                        <p:tav tm="0">
                                          <p:val>
                                            <p:strVal val="1+#ppt_h/2"/>
                                          </p:val>
                                        </p:tav>
                                        <p:tav tm="100000">
                                          <p:val>
                                            <p:strVal val="#ppt_y"/>
                                          </p:val>
                                        </p:tav>
                                      </p:tavLst>
                                    </p:anim>
                                  </p:childTnLst>
                                </p:cTn>
                              </p:par>
                              <p:par>
                                <p:cTn id="251" nodeType="withEffect" fill="hold" presetClass="entr" presetID="2" presetSubtype="4">
                                  <p:stCondLst>
                                    <p:cond delay="0"/>
                                  </p:stCondLst>
                                  <p:childTnLst>
                                    <p:set>
                                      <p:cBhvr>
                                        <p:cTn id="252" dur="1" fill="hold">
                                          <p:stCondLst>
                                            <p:cond delay="0"/>
                                          </p:stCondLst>
                                        </p:cTn>
                                        <p:tgtEl>
                                          <p:spTgt spid="382"/>
                                        </p:tgtEl>
                                        <p:attrNameLst>
                                          <p:attrName>style.visibility</p:attrName>
                                        </p:attrNameLst>
                                      </p:cBhvr>
                                      <p:to>
                                        <p:strVal val="visible"/>
                                      </p:to>
                                    </p:set>
                                    <p:anim calcmode="lin" valueType="num">
                                      <p:cBhvr additive="repl">
                                        <p:cTn id="253" dur="500" fill="hold"/>
                                        <p:tgtEl>
                                          <p:spTgt spid="382"/>
                                        </p:tgtEl>
                                        <p:attrNameLst>
                                          <p:attrName>ppt_x</p:attrName>
                                        </p:attrNameLst>
                                      </p:cBhvr>
                                      <p:tavLst>
                                        <p:tav tm="0">
                                          <p:val>
                                            <p:strVal val="#ppt_x"/>
                                          </p:val>
                                        </p:tav>
                                        <p:tav tm="100000">
                                          <p:val>
                                            <p:strVal val="#ppt_x"/>
                                          </p:val>
                                        </p:tav>
                                      </p:tavLst>
                                    </p:anim>
                                    <p:anim calcmode="lin" valueType="num">
                                      <p:cBhvr additive="repl">
                                        <p:cTn id="254" dur="500" fill="hold"/>
                                        <p:tgtEl>
                                          <p:spTgt spid="382"/>
                                        </p:tgtEl>
                                        <p:attrNameLst>
                                          <p:attrName>ppt_y</p:attrName>
                                        </p:attrNameLst>
                                      </p:cBhvr>
                                      <p:tavLst>
                                        <p:tav tm="0">
                                          <p:val>
                                            <p:strVal val="1+#ppt_h/2"/>
                                          </p:val>
                                        </p:tav>
                                        <p:tav tm="100000">
                                          <p:val>
                                            <p:strVal val="#ppt_y"/>
                                          </p:val>
                                        </p:tav>
                                      </p:tavLst>
                                    </p:anim>
                                  </p:childTnLst>
                                </p:cTn>
                              </p:par>
                            </p:childTnLst>
                          </p:cTn>
                        </p:par>
                        <p:par>
                          <p:cTn id="255" fill="hold">
                            <p:stCondLst>
                              <p:cond delay="500"/>
                            </p:stCondLst>
                            <p:childTnLst>
                              <p:par>
                                <p:cTn id="256" nodeType="afterEffect" fill="hold" presetClass="entr" presetID="2" presetSubtype="4">
                                  <p:stCondLst>
                                    <p:cond delay="0"/>
                                  </p:stCondLst>
                                  <p:childTnLst>
                                    <p:set>
                                      <p:cBhvr>
                                        <p:cTn id="257" dur="1" fill="hold">
                                          <p:stCondLst>
                                            <p:cond delay="0"/>
                                          </p:stCondLst>
                                        </p:cTn>
                                        <p:tgtEl>
                                          <p:spTgt spid="387"/>
                                        </p:tgtEl>
                                        <p:attrNameLst>
                                          <p:attrName>style.visibility</p:attrName>
                                        </p:attrNameLst>
                                      </p:cBhvr>
                                      <p:to>
                                        <p:strVal val="visible"/>
                                      </p:to>
                                    </p:set>
                                    <p:anim calcmode="lin" valueType="num">
                                      <p:cBhvr additive="repl">
                                        <p:cTn id="258" dur="500" fill="hold"/>
                                        <p:tgtEl>
                                          <p:spTgt spid="387"/>
                                        </p:tgtEl>
                                        <p:attrNameLst>
                                          <p:attrName>ppt_x</p:attrName>
                                        </p:attrNameLst>
                                      </p:cBhvr>
                                      <p:tavLst>
                                        <p:tav tm="0">
                                          <p:val>
                                            <p:strVal val="#ppt_x"/>
                                          </p:val>
                                        </p:tav>
                                        <p:tav tm="100000">
                                          <p:val>
                                            <p:strVal val="#ppt_x"/>
                                          </p:val>
                                        </p:tav>
                                      </p:tavLst>
                                    </p:anim>
                                    <p:anim calcmode="lin" valueType="num">
                                      <p:cBhvr additive="repl">
                                        <p:cTn id="259" dur="500" fill="hold"/>
                                        <p:tgtEl>
                                          <p:spTgt spid="387"/>
                                        </p:tgtEl>
                                        <p:attrNameLst>
                                          <p:attrName>ppt_y</p:attrName>
                                        </p:attrNameLst>
                                      </p:cBhvr>
                                      <p:tavLst>
                                        <p:tav tm="0">
                                          <p:val>
                                            <p:strVal val="1+#ppt_h/2"/>
                                          </p:val>
                                        </p:tav>
                                        <p:tav tm="100000">
                                          <p:val>
                                            <p:strVal val="#ppt_y"/>
                                          </p:val>
                                        </p:tav>
                                      </p:tavLst>
                                    </p:anim>
                                  </p:childTnLst>
                                </p:cTn>
                              </p:par>
                            </p:childTnLst>
                          </p:cTn>
                        </p:par>
                      </p:childTnLst>
                    </p:cTn>
                  </p:par>
                  <p:par>
                    <p:cTn id="260" fill="hold">
                      <p:stCondLst>
                        <p:cond delay="indefinite"/>
                      </p:stCondLst>
                      <p:childTnLst>
                        <p:par>
                          <p:cTn id="261" fill="hold">
                            <p:stCondLst>
                              <p:cond delay="0"/>
                            </p:stCondLst>
                            <p:childTnLst>
                              <p:par>
                                <p:cTn id="262" nodeType="clickEffect" fill="hold" presetClass="exit" presetID="2" presetSubtype="4">
                                  <p:stCondLst>
                                    <p:cond delay="0"/>
                                  </p:stCondLst>
                                  <p:childTnLst>
                                    <p:anim calcmode="lin" valueType="num">
                                      <p:cBhvr additive="repl">
                                        <p:cTn id="263" dur="500"/>
                                        <p:tgtEl>
                                          <p:spTgt spid="381"/>
                                        </p:tgtEl>
                                        <p:attrNameLst>
                                          <p:attrName>ppt_x</p:attrName>
                                        </p:attrNameLst>
                                      </p:cBhvr>
                                      <p:tavLst>
                                        <p:tav tm="0">
                                          <p:val>
                                            <p:strVal val="#ppt_x"/>
                                          </p:val>
                                        </p:tav>
                                        <p:tav tm="100000">
                                          <p:val>
                                            <p:strVal val="#ppt_x"/>
                                          </p:val>
                                        </p:tav>
                                      </p:tavLst>
                                    </p:anim>
                                    <p:anim calcmode="lin" valueType="num">
                                      <p:cBhvr additive="repl">
                                        <p:cTn id="264" dur="500"/>
                                        <p:tgtEl>
                                          <p:spTgt spid="381"/>
                                        </p:tgtEl>
                                        <p:attrNameLst>
                                          <p:attrName>ppt_y</p:attrName>
                                        </p:attrNameLst>
                                      </p:cBhvr>
                                      <p:tavLst>
                                        <p:tav tm="0">
                                          <p:val>
                                            <p:strVal val="#ppt_y"/>
                                          </p:val>
                                        </p:tav>
                                        <p:tav tm="100000">
                                          <p:val>
                                            <p:strVal val="1+#ppt_h/2"/>
                                          </p:val>
                                        </p:tav>
                                      </p:tavLst>
                                    </p:anim>
                                    <p:set>
                                      <p:cBhvr>
                                        <p:cTn id="265" dur="1" fill="hold">
                                          <p:stCondLst>
                                            <p:cond delay="499"/>
                                          </p:stCondLst>
                                        </p:cTn>
                                        <p:tgtEl>
                                          <p:spTgt spid="381"/>
                                        </p:tgtEl>
                                        <p:attrNameLst>
                                          <p:attrName>style.visibility</p:attrName>
                                        </p:attrNameLst>
                                      </p:cBhvr>
                                      <p:to>
                                        <p:strVal val="hidden"/>
                                      </p:to>
                                    </p:set>
                                  </p:childTnLst>
                                </p:cTn>
                              </p:par>
                              <p:par>
                                <p:cTn id="266" nodeType="withEffect" fill="hold" presetClass="exit" presetID="2" presetSubtype="4">
                                  <p:stCondLst>
                                    <p:cond delay="0"/>
                                  </p:stCondLst>
                                  <p:childTnLst>
                                    <p:anim calcmode="lin" valueType="num">
                                      <p:cBhvr additive="repl">
                                        <p:cTn id="267" dur="500"/>
                                        <p:tgtEl>
                                          <p:spTgt spid="382"/>
                                        </p:tgtEl>
                                        <p:attrNameLst>
                                          <p:attrName>ppt_x</p:attrName>
                                        </p:attrNameLst>
                                      </p:cBhvr>
                                      <p:tavLst>
                                        <p:tav tm="0">
                                          <p:val>
                                            <p:strVal val="#ppt_x"/>
                                          </p:val>
                                        </p:tav>
                                        <p:tav tm="100000">
                                          <p:val>
                                            <p:strVal val="#ppt_x"/>
                                          </p:val>
                                        </p:tav>
                                      </p:tavLst>
                                    </p:anim>
                                    <p:anim calcmode="lin" valueType="num">
                                      <p:cBhvr additive="repl">
                                        <p:cTn id="268" dur="500"/>
                                        <p:tgtEl>
                                          <p:spTgt spid="382"/>
                                        </p:tgtEl>
                                        <p:attrNameLst>
                                          <p:attrName>ppt_y</p:attrName>
                                        </p:attrNameLst>
                                      </p:cBhvr>
                                      <p:tavLst>
                                        <p:tav tm="0">
                                          <p:val>
                                            <p:strVal val="#ppt_y"/>
                                          </p:val>
                                        </p:tav>
                                        <p:tav tm="100000">
                                          <p:val>
                                            <p:strVal val="1+#ppt_h/2"/>
                                          </p:val>
                                        </p:tav>
                                      </p:tavLst>
                                    </p:anim>
                                    <p:set>
                                      <p:cBhvr>
                                        <p:cTn id="269" dur="1" fill="hold">
                                          <p:stCondLst>
                                            <p:cond delay="499"/>
                                          </p:stCondLst>
                                        </p:cTn>
                                        <p:tgtEl>
                                          <p:spTgt spid="382"/>
                                        </p:tgtEl>
                                        <p:attrNameLst>
                                          <p:attrName>style.visibility</p:attrName>
                                        </p:attrNameLst>
                                      </p:cBhvr>
                                      <p:to>
                                        <p:strVal val="hidden"/>
                                      </p:to>
                                    </p:set>
                                  </p:childTnLst>
                                </p:cTn>
                              </p:par>
                              <p:par>
                                <p:cTn id="270" nodeType="withEffect" fill="hold" presetClass="exit" presetID="2" presetSubtype="4">
                                  <p:stCondLst>
                                    <p:cond delay="0"/>
                                  </p:stCondLst>
                                  <p:childTnLst>
                                    <p:anim calcmode="lin" valueType="num">
                                      <p:cBhvr additive="repl">
                                        <p:cTn id="271" dur="500"/>
                                        <p:tgtEl>
                                          <p:spTgt spid="387"/>
                                        </p:tgtEl>
                                        <p:attrNameLst>
                                          <p:attrName>ppt_x</p:attrName>
                                        </p:attrNameLst>
                                      </p:cBhvr>
                                      <p:tavLst>
                                        <p:tav tm="0">
                                          <p:val>
                                            <p:strVal val="#ppt_x"/>
                                          </p:val>
                                        </p:tav>
                                        <p:tav tm="100000">
                                          <p:val>
                                            <p:strVal val="#ppt_x"/>
                                          </p:val>
                                        </p:tav>
                                      </p:tavLst>
                                    </p:anim>
                                    <p:anim calcmode="lin" valueType="num">
                                      <p:cBhvr additive="repl">
                                        <p:cTn id="272" dur="500"/>
                                        <p:tgtEl>
                                          <p:spTgt spid="387"/>
                                        </p:tgtEl>
                                        <p:attrNameLst>
                                          <p:attrName>ppt_y</p:attrName>
                                        </p:attrNameLst>
                                      </p:cBhvr>
                                      <p:tavLst>
                                        <p:tav tm="0">
                                          <p:val>
                                            <p:strVal val="#ppt_y"/>
                                          </p:val>
                                        </p:tav>
                                        <p:tav tm="100000">
                                          <p:val>
                                            <p:strVal val="1+#ppt_h/2"/>
                                          </p:val>
                                        </p:tav>
                                      </p:tavLst>
                                    </p:anim>
                                    <p:set>
                                      <p:cBhvr>
                                        <p:cTn id="273" dur="1" fill="hold">
                                          <p:stCondLst>
                                            <p:cond delay="499"/>
                                          </p:stCondLst>
                                        </p:cTn>
                                        <p:tgtEl>
                                          <p:spTgt spid="387"/>
                                        </p:tgtEl>
                                        <p:attrNameLst>
                                          <p:attrName>style.visibility</p:attrName>
                                        </p:attrNameLst>
                                      </p:cBhvr>
                                      <p:to>
                                        <p:strVal val="hidden"/>
                                      </p:to>
                                    </p:set>
                                  </p:childTnLst>
                                </p:cTn>
                              </p:par>
                              <p:par>
                                <p:cTn id="274" nodeType="withEffect" fill="hold" presetClass="entr" presetID="2" presetSubtype="4">
                                  <p:stCondLst>
                                    <p:cond delay="0"/>
                                  </p:stCondLst>
                                  <p:childTnLst>
                                    <p:set>
                                      <p:cBhvr>
                                        <p:cTn id="275" dur="1" fill="hold">
                                          <p:stCondLst>
                                            <p:cond delay="0"/>
                                          </p:stCondLst>
                                        </p:cTn>
                                        <p:tgtEl>
                                          <p:spTgt spid="383"/>
                                        </p:tgtEl>
                                        <p:attrNameLst>
                                          <p:attrName>style.visibility</p:attrName>
                                        </p:attrNameLst>
                                      </p:cBhvr>
                                      <p:to>
                                        <p:strVal val="visible"/>
                                      </p:to>
                                    </p:set>
                                    <p:anim calcmode="lin" valueType="num">
                                      <p:cBhvr additive="repl">
                                        <p:cTn id="276" dur="500" fill="hold"/>
                                        <p:tgtEl>
                                          <p:spTgt spid="383"/>
                                        </p:tgtEl>
                                        <p:attrNameLst>
                                          <p:attrName>ppt_x</p:attrName>
                                        </p:attrNameLst>
                                      </p:cBhvr>
                                      <p:tavLst>
                                        <p:tav tm="0">
                                          <p:val>
                                            <p:strVal val="#ppt_x"/>
                                          </p:val>
                                        </p:tav>
                                        <p:tav tm="100000">
                                          <p:val>
                                            <p:strVal val="#ppt_x"/>
                                          </p:val>
                                        </p:tav>
                                      </p:tavLst>
                                    </p:anim>
                                    <p:anim calcmode="lin" valueType="num">
                                      <p:cBhvr additive="repl">
                                        <p:cTn id="277" dur="500" fill="hold"/>
                                        <p:tgtEl>
                                          <p:spTgt spid="383"/>
                                        </p:tgtEl>
                                        <p:attrNameLst>
                                          <p:attrName>ppt_y</p:attrName>
                                        </p:attrNameLst>
                                      </p:cBhvr>
                                      <p:tavLst>
                                        <p:tav tm="0">
                                          <p:val>
                                            <p:strVal val="1+#ppt_h/2"/>
                                          </p:val>
                                        </p:tav>
                                        <p:tav tm="100000">
                                          <p:val>
                                            <p:strVal val="#ppt_y"/>
                                          </p:val>
                                        </p:tav>
                                      </p:tavLst>
                                    </p:anim>
                                  </p:childTnLst>
                                </p:cTn>
                              </p:par>
                              <p:par>
                                <p:cTn id="278" nodeType="withEffect" fill="hold" presetClass="entr" presetID="2" presetSubtype="4">
                                  <p:stCondLst>
                                    <p:cond delay="0"/>
                                  </p:stCondLst>
                                  <p:childTnLst>
                                    <p:set>
                                      <p:cBhvr>
                                        <p:cTn id="279" dur="1" fill="hold">
                                          <p:stCondLst>
                                            <p:cond delay="0"/>
                                          </p:stCondLst>
                                        </p:cTn>
                                        <p:tgtEl>
                                          <p:spTgt spid="384"/>
                                        </p:tgtEl>
                                        <p:attrNameLst>
                                          <p:attrName>style.visibility</p:attrName>
                                        </p:attrNameLst>
                                      </p:cBhvr>
                                      <p:to>
                                        <p:strVal val="visible"/>
                                      </p:to>
                                    </p:set>
                                    <p:anim calcmode="lin" valueType="num">
                                      <p:cBhvr additive="repl">
                                        <p:cTn id="280" dur="500" fill="hold"/>
                                        <p:tgtEl>
                                          <p:spTgt spid="384"/>
                                        </p:tgtEl>
                                        <p:attrNameLst>
                                          <p:attrName>ppt_x</p:attrName>
                                        </p:attrNameLst>
                                      </p:cBhvr>
                                      <p:tavLst>
                                        <p:tav tm="0">
                                          <p:val>
                                            <p:strVal val="#ppt_x"/>
                                          </p:val>
                                        </p:tav>
                                        <p:tav tm="100000">
                                          <p:val>
                                            <p:strVal val="#ppt_x"/>
                                          </p:val>
                                        </p:tav>
                                      </p:tavLst>
                                    </p:anim>
                                    <p:anim calcmode="lin" valueType="num">
                                      <p:cBhvr additive="repl">
                                        <p:cTn id="281" dur="500" fill="hold"/>
                                        <p:tgtEl>
                                          <p:spTgt spid="384"/>
                                        </p:tgtEl>
                                        <p:attrNameLst>
                                          <p:attrName>ppt_y</p:attrName>
                                        </p:attrNameLst>
                                      </p:cBhvr>
                                      <p:tavLst>
                                        <p:tav tm="0">
                                          <p:val>
                                            <p:strVal val="1+#ppt_h/2"/>
                                          </p:val>
                                        </p:tav>
                                        <p:tav tm="100000">
                                          <p:val>
                                            <p:strVal val="#ppt_y"/>
                                          </p:val>
                                        </p:tav>
                                      </p:tavLst>
                                    </p:anim>
                                  </p:childTnLst>
                                </p:cTn>
                              </p:par>
                              <p:par>
                                <p:cTn id="282" nodeType="withEffect" fill="hold" presetClass="entr" presetID="2" presetSubtype="4">
                                  <p:stCondLst>
                                    <p:cond delay="0"/>
                                  </p:stCondLst>
                                  <p:childTnLst>
                                    <p:set>
                                      <p:cBhvr>
                                        <p:cTn id="283" dur="1" fill="hold">
                                          <p:stCondLst>
                                            <p:cond delay="0"/>
                                          </p:stCondLst>
                                        </p:cTn>
                                        <p:tgtEl>
                                          <p:spTgt spid="388"/>
                                        </p:tgtEl>
                                        <p:attrNameLst>
                                          <p:attrName>style.visibility</p:attrName>
                                        </p:attrNameLst>
                                      </p:cBhvr>
                                      <p:to>
                                        <p:strVal val="visible"/>
                                      </p:to>
                                    </p:set>
                                    <p:anim calcmode="lin" valueType="num">
                                      <p:cBhvr additive="repl">
                                        <p:cTn id="284" dur="500" fill="hold"/>
                                        <p:tgtEl>
                                          <p:spTgt spid="388"/>
                                        </p:tgtEl>
                                        <p:attrNameLst>
                                          <p:attrName>ppt_x</p:attrName>
                                        </p:attrNameLst>
                                      </p:cBhvr>
                                      <p:tavLst>
                                        <p:tav tm="0">
                                          <p:val>
                                            <p:strVal val="#ppt_x"/>
                                          </p:val>
                                        </p:tav>
                                        <p:tav tm="100000">
                                          <p:val>
                                            <p:strVal val="#ppt_x"/>
                                          </p:val>
                                        </p:tav>
                                      </p:tavLst>
                                    </p:anim>
                                    <p:anim calcmode="lin" valueType="num">
                                      <p:cBhvr additive="repl">
                                        <p:cTn id="285" dur="500" fill="hold"/>
                                        <p:tgtEl>
                                          <p:spTgt spid="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0" name="Picture 3" descr=""/>
          <p:cNvPicPr/>
          <p:nvPr/>
        </p:nvPicPr>
        <p:blipFill>
          <a:blip r:embed="rId1"/>
          <a:stretch/>
        </p:blipFill>
        <p:spPr>
          <a:xfrm>
            <a:off x="6810480" y="1714320"/>
            <a:ext cx="3570840" cy="3570840"/>
          </a:xfrm>
          <a:prstGeom prst="rect">
            <a:avLst/>
          </a:prstGeom>
          <a:ln w="9360">
            <a:noFill/>
          </a:ln>
        </p:spPr>
      </p:pic>
      <p:sp>
        <p:nvSpPr>
          <p:cNvPr id="391" name="CustomShape 1"/>
          <p:cNvSpPr/>
          <p:nvPr/>
        </p:nvSpPr>
        <p:spPr>
          <a:xfrm>
            <a:off x="1332720" y="1870200"/>
            <a:ext cx="4856760" cy="4478040"/>
          </a:xfrm>
          <a:prstGeom prst="rect">
            <a:avLst/>
          </a:prstGeom>
          <a:noFill/>
          <a:ln w="9360">
            <a:noFill/>
          </a:ln>
        </p:spPr>
        <p:style>
          <a:lnRef idx="0"/>
          <a:fillRef idx="0"/>
          <a:effectRef idx="0"/>
          <a:fontRef idx="minor"/>
        </p:style>
        <p:txBody>
          <a:bodyPr lIns="90000" rIns="90000" tIns="45000" bIns="45000"/>
          <a:p>
            <a:pPr>
              <a:lnSpc>
                <a:spcPct val="100000"/>
              </a:lnSpc>
            </a:pPr>
            <a:r>
              <a:rPr b="0" lang="en-IN" sz="3600" spc="-1" strike="noStrike">
                <a:solidFill>
                  <a:srgbClr val="000000"/>
                </a:solidFill>
                <a:latin typeface="Calibri"/>
                <a:ea typeface="DejaVu Sans"/>
              </a:rPr>
              <a:t>Geographic Distance +</a:t>
            </a:r>
            <a:endParaRPr b="0" lang="en-IN" sz="3600" spc="-1" strike="noStrike">
              <a:latin typeface="Arial"/>
            </a:endParaRPr>
          </a:p>
          <a:p>
            <a:pPr>
              <a:lnSpc>
                <a:spcPct val="100000"/>
              </a:lnSpc>
            </a:pPr>
            <a:r>
              <a:rPr b="0" lang="en-IN" sz="3600" spc="-1" strike="noStrike">
                <a:solidFill>
                  <a:srgbClr val="c00000"/>
                </a:solidFill>
                <a:latin typeface="Calibri"/>
                <a:ea typeface="DejaVu Sans"/>
              </a:rPr>
              <a:t>Linguistic Distance </a:t>
            </a:r>
            <a:r>
              <a:rPr b="0" lang="en-IN" sz="3600" spc="-1" strike="noStrike">
                <a:solidFill>
                  <a:srgbClr val="000000"/>
                </a:solidFill>
                <a:latin typeface="Calibri"/>
                <a:ea typeface="DejaVu Sans"/>
              </a:rPr>
              <a:t>+</a:t>
            </a:r>
            <a:endParaRPr b="0" lang="en-IN" sz="3600" spc="-1" strike="noStrike">
              <a:latin typeface="Arial"/>
            </a:endParaRPr>
          </a:p>
          <a:p>
            <a:pPr>
              <a:lnSpc>
                <a:spcPct val="100000"/>
              </a:lnSpc>
            </a:pPr>
            <a:r>
              <a:rPr b="0" lang="en-IN" sz="3600" spc="-1" strike="noStrike">
                <a:solidFill>
                  <a:srgbClr val="0070c0"/>
                </a:solidFill>
                <a:latin typeface="Calibri"/>
                <a:ea typeface="DejaVu Sans"/>
              </a:rPr>
              <a:t>Cultural Distance </a:t>
            </a:r>
            <a:r>
              <a:rPr b="0" lang="en-IN" sz="3600" spc="-1" strike="noStrike">
                <a:solidFill>
                  <a:srgbClr val="000000"/>
                </a:solidFill>
                <a:latin typeface="Calibri"/>
                <a:ea typeface="DejaVu Sans"/>
              </a:rPr>
              <a:t>+</a:t>
            </a:r>
            <a:endParaRPr b="0" lang="en-IN" sz="3600" spc="-1" strike="noStrike">
              <a:latin typeface="Arial"/>
            </a:endParaRPr>
          </a:p>
          <a:p>
            <a:pPr>
              <a:lnSpc>
                <a:spcPct val="100000"/>
              </a:lnSpc>
            </a:pPr>
            <a:r>
              <a:rPr b="0" lang="en-IN" sz="3600" spc="-1" strike="noStrike">
                <a:solidFill>
                  <a:srgbClr val="7030a0"/>
                </a:solidFill>
                <a:latin typeface="Calibri"/>
                <a:ea typeface="DejaVu Sans"/>
              </a:rPr>
              <a:t>Temporal Distance</a:t>
            </a:r>
            <a:endParaRPr b="0" lang="en-IN" sz="3600" spc="-1" strike="noStrike">
              <a:latin typeface="Arial"/>
            </a:endParaRPr>
          </a:p>
          <a:p>
            <a:pPr>
              <a:lnSpc>
                <a:spcPct val="100000"/>
              </a:lnSpc>
            </a:pPr>
            <a:r>
              <a:rPr b="0" lang="en-IN" sz="3600" spc="-1" strike="noStrike">
                <a:solidFill>
                  <a:srgbClr val="000000"/>
                </a:solidFill>
                <a:latin typeface="Calibri"/>
                <a:ea typeface="DejaVu Sans"/>
              </a:rPr>
              <a:t>=</a:t>
            </a:r>
            <a:endParaRPr b="0" lang="en-IN" sz="3600" spc="-1" strike="noStrike">
              <a:latin typeface="Arial"/>
            </a:endParaRPr>
          </a:p>
          <a:p>
            <a:pPr>
              <a:lnSpc>
                <a:spcPct val="100000"/>
              </a:lnSpc>
            </a:pPr>
            <a:r>
              <a:rPr b="0" lang="en-IN" sz="3600" spc="-1" strike="noStrike">
                <a:solidFill>
                  <a:srgbClr val="843c0b"/>
                </a:solidFill>
                <a:latin typeface="Calibri"/>
                <a:ea typeface="DejaVu Sans"/>
              </a:rPr>
              <a:t>Global Distance</a:t>
            </a:r>
            <a:endParaRPr b="0" lang="en-IN" sz="3600" spc="-1" strike="noStrike">
              <a:latin typeface="Arial"/>
            </a:endParaRPr>
          </a:p>
        </p:txBody>
      </p:sp>
      <p:sp>
        <p:nvSpPr>
          <p:cNvPr id="392" name="CustomShape 2"/>
          <p:cNvSpPr/>
          <p:nvPr/>
        </p:nvSpPr>
        <p:spPr>
          <a:xfrm>
            <a:off x="84240" y="503280"/>
            <a:ext cx="10514520" cy="556200"/>
          </a:xfrm>
          <a:prstGeom prst="rect">
            <a:avLst/>
          </a:prstGeom>
          <a:noFill/>
          <a:ln>
            <a:noFill/>
          </a:ln>
        </p:spPr>
        <p:style>
          <a:lnRef idx="0"/>
          <a:fillRef idx="0"/>
          <a:effectRef idx="0"/>
          <a:fontRef idx="minor"/>
        </p:style>
        <p:txBody>
          <a:bodyPr lIns="90000" rIns="90000" tIns="45000" bIns="45000" anchor="ctr"/>
          <a:p>
            <a:pPr>
              <a:lnSpc>
                <a:spcPct val="90000"/>
              </a:lnSpc>
            </a:pPr>
            <a:r>
              <a:rPr b="1" lang="en-IN" sz="2400" spc="-1" strike="noStrike">
                <a:solidFill>
                  <a:srgbClr val="c00000"/>
                </a:solidFill>
                <a:latin typeface="Calibri"/>
                <a:ea typeface="DejaVu Sans"/>
              </a:rPr>
              <a:t>Summarily Global Software Development characterized by : </a:t>
            </a:r>
            <a:endParaRPr b="0" lang="en-IN" sz="2400" spc="-1" strike="noStrike">
              <a:latin typeface="Arial"/>
            </a:endParaRPr>
          </a:p>
        </p:txBody>
      </p:sp>
      <p:sp>
        <p:nvSpPr>
          <p:cNvPr id="393" name="CustomShape 3"/>
          <p:cNvSpPr/>
          <p:nvPr/>
        </p:nvSpPr>
        <p:spPr>
          <a:xfrm>
            <a:off x="6869160" y="1792440"/>
            <a:ext cx="3439800" cy="3422520"/>
          </a:xfrm>
          <a:prstGeom prst="ellipse">
            <a:avLst/>
          </a:prstGeom>
          <a:solidFill>
            <a:srgbClr val="7030a0">
              <a:alpha val="30000"/>
            </a:srgbClr>
          </a:solidFill>
          <a:ln>
            <a:round/>
          </a:ln>
        </p:spPr>
        <p:style>
          <a:lnRef idx="2">
            <a:schemeClr val="accent1">
              <a:shade val="50000"/>
            </a:schemeClr>
          </a:lnRef>
          <a:fillRef idx="1">
            <a:schemeClr val="accent1"/>
          </a:fillRef>
          <a:effectRef idx="0">
            <a:schemeClr val="accent1"/>
          </a:effectRef>
          <a:fontRef idx="minor"/>
        </p:style>
      </p:sp>
    </p:spTree>
  </p:cSld>
  <p:timing>
    <p:tnLst>
      <p:par>
        <p:cTn id="286" dur="indefinite" restart="never" nodeType="tmRoot">
          <p:childTnLst>
            <p:seq>
              <p:cTn id="287"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124560" y="528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Development can be of the following Kinds</a:t>
            </a:r>
            <a:endParaRPr b="0" lang="en-IN" sz="2400" spc="-1" strike="noStrike">
              <a:latin typeface="Arial"/>
            </a:endParaRPr>
          </a:p>
        </p:txBody>
      </p:sp>
      <p:sp>
        <p:nvSpPr>
          <p:cNvPr id="395" name="CustomShape 2"/>
          <p:cNvSpPr/>
          <p:nvPr/>
        </p:nvSpPr>
        <p:spPr>
          <a:xfrm>
            <a:off x="198720" y="1268280"/>
            <a:ext cx="7223040" cy="5503680"/>
          </a:xfrm>
          <a:prstGeom prst="rect">
            <a:avLst/>
          </a:prstGeom>
          <a:noFill/>
          <a:ln>
            <a:noFill/>
          </a:ln>
        </p:spPr>
        <p:style>
          <a:lnRef idx="0"/>
          <a:fillRef idx="0"/>
          <a:effectRef idx="0"/>
          <a:fontRef idx="minor"/>
        </p:style>
      </p:sp>
      <p:sp>
        <p:nvSpPr>
          <p:cNvPr id="396" name="CustomShape 3"/>
          <p:cNvSpPr/>
          <p:nvPr/>
        </p:nvSpPr>
        <p:spPr>
          <a:xfrm>
            <a:off x="198720" y="1211040"/>
            <a:ext cx="9848520" cy="5297760"/>
          </a:xfrm>
          <a:prstGeom prst="rect">
            <a:avLst/>
          </a:prstGeom>
          <a:noFill/>
          <a:ln>
            <a:noFill/>
          </a:ln>
        </p:spPr>
        <p:style>
          <a:lnRef idx="0"/>
          <a:fillRef idx="0"/>
          <a:effectRef idx="0"/>
          <a:fontRef idx="minor"/>
        </p:style>
        <p:txBody>
          <a:bodyPr lIns="90000" rIns="90000" tIns="45000" bIns="45000"/>
          <a:p>
            <a:pPr>
              <a:lnSpc>
                <a:spcPct val="120000"/>
              </a:lnSpc>
              <a:spcBef>
                <a:spcPts val="601"/>
              </a:spcBef>
            </a:pPr>
            <a:r>
              <a:rPr b="1" lang="en-IN" sz="2400" spc="-1" strike="noStrike">
                <a:solidFill>
                  <a:srgbClr val="0070c0"/>
                </a:solidFill>
                <a:latin typeface="Calibri"/>
                <a:ea typeface="DejaVu Sans"/>
              </a:rPr>
              <a:t>Collocated Development: </a:t>
            </a:r>
            <a:endParaRPr b="0" lang="en-IN" sz="2400" spc="-1" strike="noStrike">
              <a:latin typeface="Arial"/>
            </a:endParaRPr>
          </a:p>
          <a:p>
            <a:pPr lvl="1" marL="743040" indent="-284760">
              <a:lnSpc>
                <a:spcPct val="120000"/>
              </a:lnSpc>
              <a:spcBef>
                <a:spcPts val="601"/>
              </a:spcBef>
              <a:buClr>
                <a:srgbClr val="000000"/>
              </a:buClr>
              <a:buFont typeface="Wingdings" charset="2"/>
              <a:buChar char=""/>
            </a:pPr>
            <a:r>
              <a:rPr b="0" lang="en-IN" sz="2400" spc="-1" strike="noStrike">
                <a:solidFill>
                  <a:srgbClr val="000000"/>
                </a:solidFill>
                <a:latin typeface="Calibri"/>
                <a:ea typeface="DejaVu Sans"/>
              </a:rPr>
              <a:t>Housed within walking distance like in the same floor/Building</a:t>
            </a:r>
            <a:endParaRPr b="0" lang="en-IN" sz="2400" spc="-1" strike="noStrike">
              <a:latin typeface="Arial"/>
            </a:endParaRPr>
          </a:p>
          <a:p>
            <a:pPr>
              <a:lnSpc>
                <a:spcPct val="120000"/>
              </a:lnSpc>
              <a:spcBef>
                <a:spcPts val="601"/>
              </a:spcBef>
            </a:pPr>
            <a:r>
              <a:rPr b="1" lang="en-IN" sz="2400" spc="-1" strike="noStrike">
                <a:solidFill>
                  <a:srgbClr val="0070c0"/>
                </a:solidFill>
                <a:latin typeface="Calibri"/>
                <a:ea typeface="DejaVu Sans"/>
              </a:rPr>
              <a:t>Multisite Development</a:t>
            </a:r>
            <a:endParaRPr b="0" lang="en-IN" sz="2400" spc="-1" strike="noStrike">
              <a:latin typeface="Arial"/>
            </a:endParaRPr>
          </a:p>
          <a:p>
            <a:pPr lvl="1" marL="743040" indent="-284760">
              <a:lnSpc>
                <a:spcPct val="120000"/>
              </a:lnSpc>
              <a:spcBef>
                <a:spcPts val="601"/>
              </a:spcBef>
              <a:buClr>
                <a:srgbClr val="000000"/>
              </a:buClr>
              <a:buFont typeface="Wingdings" charset="2"/>
              <a:buChar char=""/>
            </a:pPr>
            <a:r>
              <a:rPr b="0" lang="en-IN" sz="2400" spc="-1" strike="noStrike">
                <a:solidFill>
                  <a:srgbClr val="000000"/>
                </a:solidFill>
                <a:latin typeface="Calibri"/>
                <a:ea typeface="DejaVu Sans"/>
              </a:rPr>
              <a:t>If the members of a software development team are distributed across multiple sites, then we have an Multisite Development</a:t>
            </a:r>
            <a:endParaRPr b="0" lang="en-IN" sz="2400" spc="-1" strike="noStrike">
              <a:latin typeface="Arial"/>
            </a:endParaRPr>
          </a:p>
          <a:p>
            <a:pPr>
              <a:lnSpc>
                <a:spcPct val="120000"/>
              </a:lnSpc>
              <a:spcBef>
                <a:spcPts val="601"/>
              </a:spcBef>
            </a:pPr>
            <a:r>
              <a:rPr b="1" lang="en-IN" sz="2400" spc="-1" strike="noStrike">
                <a:solidFill>
                  <a:srgbClr val="0070c0"/>
                </a:solidFill>
                <a:latin typeface="Calibri"/>
                <a:ea typeface="DejaVu Sans"/>
              </a:rPr>
              <a:t>Global Development</a:t>
            </a:r>
            <a:endParaRPr b="0" lang="en-IN" sz="2400" spc="-1" strike="noStrike">
              <a:latin typeface="Arial"/>
            </a:endParaRPr>
          </a:p>
          <a:p>
            <a:pPr lvl="1" marL="743040" indent="-284760">
              <a:lnSpc>
                <a:spcPct val="120000"/>
              </a:lnSpc>
              <a:spcBef>
                <a:spcPts val="601"/>
              </a:spcBef>
              <a:buClr>
                <a:srgbClr val="000000"/>
              </a:buClr>
              <a:buFont typeface="Wingdings" charset="2"/>
              <a:buChar char=""/>
            </a:pPr>
            <a:r>
              <a:rPr b="0" lang="en-IN" sz="2400" spc="-1" strike="noStrike">
                <a:solidFill>
                  <a:srgbClr val="000000"/>
                </a:solidFill>
                <a:latin typeface="Calibri"/>
                <a:ea typeface="DejaVu Sans"/>
              </a:rPr>
              <a:t>If the distribution of the members of a multisite software development team are spread across Centres/Sites exceeds the frontiers of a country</a:t>
            </a:r>
            <a:endParaRPr b="0" lang="en-IN" sz="2400" spc="-1" strike="noStrike">
              <a:latin typeface="Arial"/>
            </a:endParaRPr>
          </a:p>
        </p:txBody>
      </p:sp>
    </p:spTree>
  </p:cSld>
  <p:timing>
    <p:tnLst>
      <p:par>
        <p:cTn id="288" dur="indefinite" restart="never" nodeType="tmRoot">
          <p:childTnLst>
            <p:seq>
              <p:cTn id="289" dur="indefinite" nodeType="mainSeq">
                <p:childTnLst>
                  <p:par>
                    <p:cTn id="290" fill="hold">
                      <p:stCondLst>
                        <p:cond delay="0"/>
                      </p:stCondLst>
                      <p:childTnLst>
                        <p:par>
                          <p:cTn id="291" fill="hold">
                            <p:stCondLst>
                              <p:cond delay="0"/>
                            </p:stCondLst>
                            <p:childTnLst>
                              <p:par>
                                <p:cTn id="292" nodeType="withEffect" fill="hold" presetClass="entr" presetID="1">
                                  <p:stCondLst>
                                    <p:cond delay="0"/>
                                  </p:stCondLst>
                                  <p:endCondLst>
                                    <p:cond delay="5000"/>
                                  </p:endCondLst>
                                  <p:childTnLst>
                                    <p:set>
                                      <p:cBhvr>
                                        <p:cTn id="293" dur="1" fill="hold">
                                          <p:stCondLst>
                                            <p:cond delay="0"/>
                                          </p:stCondLst>
                                        </p:cTn>
                                        <p:tgtEl>
                                          <p:spTgt spid="395">
                                            <p:txEl>
                                              <p:pRg st="0" end="0"/>
                                            </p:txEl>
                                          </p:spTgt>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nodeType="clickEffect" fill="hold" presetClass="entr" presetID="1">
                                  <p:stCondLst>
                                    <p:cond delay="0"/>
                                  </p:stCondLst>
                                  <p:childTnLst>
                                    <p:set>
                                      <p:cBhvr>
                                        <p:cTn id="297" dur="1" fill="hold">
                                          <p:stCondLst>
                                            <p:cond delay="0"/>
                                          </p:stCondLst>
                                        </p:cTn>
                                        <p:tgtEl>
                                          <p:spTgt spid="396">
                                            <p:txEl>
                                              <p:pRg st="2" end="2"/>
                                            </p:txEl>
                                          </p:spTgt>
                                        </p:tgtEl>
                                        <p:attrNameLst>
                                          <p:attrName>style.visibility</p:attrName>
                                        </p:attrNameLst>
                                      </p:cBhvr>
                                      <p:to>
                                        <p:strVal val="visible"/>
                                      </p:to>
                                    </p:set>
                                  </p:childTnLst>
                                </p:cTn>
                              </p:par>
                              <p:par>
                                <p:cTn id="298" nodeType="withEffect" fill="hold" presetClass="entr" presetID="1">
                                  <p:stCondLst>
                                    <p:cond delay="0"/>
                                  </p:stCondLst>
                                  <p:childTnLst>
                                    <p:set>
                                      <p:cBhvr>
                                        <p:cTn id="299" dur="1" fill="hold">
                                          <p:stCondLst>
                                            <p:cond delay="0"/>
                                          </p:stCondLst>
                                        </p:cTn>
                                        <p:tgtEl>
                                          <p:spTgt spid="396">
                                            <p:txEl>
                                              <p:pRg st="3" end="3"/>
                                            </p:txEl>
                                          </p:spTgt>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nodeType="clickEffect" fill="hold" presetClass="entr" presetID="1">
                                  <p:stCondLst>
                                    <p:cond delay="0"/>
                                  </p:stCondLst>
                                  <p:childTnLst>
                                    <p:set>
                                      <p:cBhvr>
                                        <p:cTn id="303" dur="1" fill="hold">
                                          <p:stCondLst>
                                            <p:cond delay="0"/>
                                          </p:stCondLst>
                                        </p:cTn>
                                        <p:tgtEl>
                                          <p:spTgt spid="396">
                                            <p:txEl>
                                              <p:pRg st="4" end="4"/>
                                            </p:txEl>
                                          </p:spTgt>
                                        </p:tgtEl>
                                        <p:attrNameLst>
                                          <p:attrName>style.visibility</p:attrName>
                                        </p:attrNameLst>
                                      </p:cBhvr>
                                      <p:to>
                                        <p:strVal val="visible"/>
                                      </p:to>
                                    </p:set>
                                  </p:childTnLst>
                                </p:cTn>
                              </p:par>
                              <p:par>
                                <p:cTn id="304" nodeType="withEffect" fill="hold" presetClass="entr" presetID="1">
                                  <p:stCondLst>
                                    <p:cond delay="0"/>
                                  </p:stCondLst>
                                  <p:childTnLst>
                                    <p:set>
                                      <p:cBhvr>
                                        <p:cTn id="305" dur="1" fill="hold">
                                          <p:stCondLst>
                                            <p:cond delay="0"/>
                                          </p:stCondLst>
                                        </p:cTn>
                                        <p:tgtEl>
                                          <p:spTgt spid="396">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124560" y="528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Rationale for global software development</a:t>
            </a:r>
            <a:endParaRPr b="0" lang="en-IN" sz="2400" spc="-1" strike="noStrike">
              <a:latin typeface="Arial"/>
            </a:endParaRPr>
          </a:p>
        </p:txBody>
      </p:sp>
      <p:sp>
        <p:nvSpPr>
          <p:cNvPr id="398" name="CustomShape 2"/>
          <p:cNvSpPr/>
          <p:nvPr/>
        </p:nvSpPr>
        <p:spPr>
          <a:xfrm>
            <a:off x="198720" y="1268280"/>
            <a:ext cx="7223040" cy="5503680"/>
          </a:xfrm>
          <a:prstGeom prst="rect">
            <a:avLst/>
          </a:prstGeom>
          <a:noFill/>
          <a:ln>
            <a:noFill/>
          </a:ln>
        </p:spPr>
        <p:style>
          <a:lnRef idx="0"/>
          <a:fillRef idx="0"/>
          <a:effectRef idx="0"/>
          <a:fontRef idx="minor"/>
        </p:style>
      </p:sp>
      <p:sp>
        <p:nvSpPr>
          <p:cNvPr id="399" name="CustomShape 3"/>
          <p:cNvSpPr/>
          <p:nvPr/>
        </p:nvSpPr>
        <p:spPr>
          <a:xfrm>
            <a:off x="-154080" y="1189440"/>
            <a:ext cx="10080720" cy="4362840"/>
          </a:xfrm>
          <a:prstGeom prst="rect">
            <a:avLst/>
          </a:prstGeom>
          <a:noFill/>
          <a:ln>
            <a:noFill/>
          </a:ln>
        </p:spPr>
        <p:style>
          <a:lnRef idx="0"/>
          <a:fillRef idx="0"/>
          <a:effectRef idx="0"/>
          <a:fontRef idx="minor"/>
        </p:style>
        <p:txBody>
          <a:bodyPr lIns="90000" rIns="90000" tIns="45000" bIns="45000"/>
          <a:p>
            <a:pPr lvl="1" marL="743040" indent="-284760">
              <a:lnSpc>
                <a:spcPct val="120000"/>
              </a:lnSpc>
              <a:spcBef>
                <a:spcPts val="601"/>
              </a:spcBef>
              <a:spcAft>
                <a:spcPts val="601"/>
              </a:spcAft>
              <a:buClr>
                <a:srgbClr val="000000"/>
              </a:buClr>
              <a:buFont typeface="Wingdings" charset="2"/>
              <a:buChar char=""/>
            </a:pPr>
            <a:r>
              <a:rPr b="0" lang="en-IN" sz="2400" spc="-1" strike="noStrike">
                <a:solidFill>
                  <a:srgbClr val="000000"/>
                </a:solidFill>
                <a:latin typeface="Calibri"/>
                <a:ea typeface="DejaVu Sans"/>
              </a:rPr>
              <a:t>Cost savings by cost arbitrage</a:t>
            </a:r>
            <a:endParaRPr b="0" lang="en-IN" sz="2400" spc="-1" strike="noStrike">
              <a:latin typeface="Arial"/>
            </a:endParaRPr>
          </a:p>
          <a:p>
            <a:pPr lvl="1" marL="743040" indent="-284760">
              <a:lnSpc>
                <a:spcPct val="120000"/>
              </a:lnSpc>
              <a:spcBef>
                <a:spcPts val="601"/>
              </a:spcBef>
              <a:spcAft>
                <a:spcPts val="601"/>
              </a:spcAft>
              <a:buClr>
                <a:srgbClr val="000000"/>
              </a:buClr>
              <a:buFont typeface="Wingdings" charset="2"/>
              <a:buChar char=""/>
            </a:pPr>
            <a:r>
              <a:rPr b="0" lang="en-IN" sz="2400" spc="-1" strike="noStrike">
                <a:solidFill>
                  <a:srgbClr val="000000"/>
                </a:solidFill>
                <a:latin typeface="Calibri"/>
                <a:ea typeface="DejaVu Sans"/>
              </a:rPr>
              <a:t>Taking advantage of time difference to extend productive hours leading to faster delivery (“following the sun”) </a:t>
            </a:r>
            <a:endParaRPr b="0" lang="en-IN" sz="2400" spc="-1" strike="noStrike">
              <a:latin typeface="Arial"/>
            </a:endParaRPr>
          </a:p>
          <a:p>
            <a:pPr lvl="1" marL="743040" indent="-284760">
              <a:lnSpc>
                <a:spcPct val="120000"/>
              </a:lnSpc>
              <a:spcBef>
                <a:spcPts val="601"/>
              </a:spcBef>
              <a:spcAft>
                <a:spcPts val="601"/>
              </a:spcAft>
              <a:buClr>
                <a:srgbClr val="000000"/>
              </a:buClr>
              <a:buFont typeface="Wingdings" charset="2"/>
              <a:buChar char=""/>
            </a:pPr>
            <a:r>
              <a:rPr b="0" lang="en-IN" sz="2400" spc="-1" strike="noStrike">
                <a:solidFill>
                  <a:srgbClr val="000000"/>
                </a:solidFill>
                <a:latin typeface="Calibri"/>
                <a:ea typeface="DejaVu Sans"/>
              </a:rPr>
              <a:t>Larger and global pool of developers</a:t>
            </a:r>
            <a:endParaRPr b="0" lang="en-IN" sz="2400" spc="-1" strike="noStrike">
              <a:latin typeface="Arial"/>
            </a:endParaRPr>
          </a:p>
          <a:p>
            <a:pPr lvl="1" marL="743040" indent="-284760">
              <a:lnSpc>
                <a:spcPct val="120000"/>
              </a:lnSpc>
              <a:spcBef>
                <a:spcPts val="601"/>
              </a:spcBef>
              <a:spcAft>
                <a:spcPts val="601"/>
              </a:spcAft>
              <a:buClr>
                <a:srgbClr val="000000"/>
              </a:buClr>
              <a:buFont typeface="Wingdings" charset="2"/>
              <a:buChar char=""/>
            </a:pPr>
            <a:r>
              <a:rPr b="0" lang="en-IN" sz="2400" spc="-1" strike="noStrike">
                <a:solidFill>
                  <a:srgbClr val="000000"/>
                </a:solidFill>
                <a:latin typeface="Calibri"/>
                <a:ea typeface="DejaVu Sans"/>
              </a:rPr>
              <a:t>Locating developers closer to the markets and customers</a:t>
            </a:r>
            <a:endParaRPr b="0" lang="en-IN" sz="2400" spc="-1" strike="noStrike">
              <a:latin typeface="Arial"/>
            </a:endParaRPr>
          </a:p>
          <a:p>
            <a:pPr lvl="1" marL="743040" indent="-284760">
              <a:lnSpc>
                <a:spcPct val="120000"/>
              </a:lnSpc>
              <a:spcBef>
                <a:spcPts val="601"/>
              </a:spcBef>
              <a:spcAft>
                <a:spcPts val="601"/>
              </a:spcAft>
              <a:buClr>
                <a:srgbClr val="000000"/>
              </a:buClr>
              <a:buFont typeface="Wingdings" charset="2"/>
              <a:buChar char=""/>
            </a:pPr>
            <a:r>
              <a:rPr b="0" lang="en-IN" sz="2400" spc="-1" strike="noStrike">
                <a:solidFill>
                  <a:srgbClr val="000000"/>
                </a:solidFill>
                <a:latin typeface="Calibri"/>
                <a:ea typeface="DejaVu Sans"/>
              </a:rPr>
              <a:t>Taking advantage of diversity of stakeholders’ knowledge and experiences</a:t>
            </a:r>
            <a:endParaRPr b="0" lang="en-IN" sz="2400" spc="-1" strike="noStrike">
              <a:latin typeface="Arial"/>
            </a:endParaRPr>
          </a:p>
          <a:p>
            <a:pPr lvl="1" marL="743040" indent="-284760">
              <a:lnSpc>
                <a:spcPct val="120000"/>
              </a:lnSpc>
              <a:spcBef>
                <a:spcPts val="601"/>
              </a:spcBef>
              <a:spcAft>
                <a:spcPts val="601"/>
              </a:spcAft>
              <a:buClr>
                <a:srgbClr val="000000"/>
              </a:buClr>
              <a:buFont typeface="Wingdings" charset="2"/>
              <a:buChar char=""/>
            </a:pPr>
            <a:r>
              <a:rPr b="0" lang="en-IN" sz="2400" spc="-1" strike="noStrike">
                <a:solidFill>
                  <a:srgbClr val="000000"/>
                </a:solidFill>
                <a:latin typeface="Calibri"/>
                <a:ea typeface="DejaVu Sans"/>
              </a:rPr>
              <a:t>Leverage of best practices</a:t>
            </a:r>
            <a:endParaRPr b="0" lang="en-IN" sz="2400" spc="-1" strike="noStrike">
              <a:latin typeface="Arial"/>
            </a:endParaRPr>
          </a:p>
        </p:txBody>
      </p:sp>
    </p:spTree>
  </p:cSld>
  <p:timing>
    <p:tnLst>
      <p:par>
        <p:cTn id="306" dur="indefinite" restart="never" nodeType="tmRoot">
          <p:childTnLst>
            <p:seq>
              <p:cTn id="307" dur="indefinite" nodeType="mainSeq">
                <p:childTnLst>
                  <p:par>
                    <p:cTn id="308" fill="hold">
                      <p:stCondLst>
                        <p:cond delay="0"/>
                      </p:stCondLst>
                      <p:childTnLst>
                        <p:par>
                          <p:cTn id="309" fill="hold">
                            <p:stCondLst>
                              <p:cond delay="0"/>
                            </p:stCondLst>
                            <p:childTnLst>
                              <p:par>
                                <p:cTn id="310" nodeType="withEffect" fill="hold" presetClass="entr" presetID="1">
                                  <p:stCondLst>
                                    <p:cond delay="0"/>
                                  </p:stCondLst>
                                  <p:endCondLst>
                                    <p:cond delay="5000"/>
                                  </p:endCondLst>
                                  <p:childTnLst>
                                    <p:set>
                                      <p:cBhvr>
                                        <p:cTn id="311" dur="1" fill="hold">
                                          <p:stCondLst>
                                            <p:cond delay="0"/>
                                          </p:stCondLst>
                                        </p:cTn>
                                        <p:tgtEl>
                                          <p:spTgt spid="398">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124560" y="528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Challenges / Problems for Global Software Development </a:t>
            </a:r>
            <a:endParaRPr b="0" lang="en-IN" sz="2400" spc="-1" strike="noStrike">
              <a:latin typeface="Arial"/>
            </a:endParaRPr>
          </a:p>
        </p:txBody>
      </p:sp>
      <p:sp>
        <p:nvSpPr>
          <p:cNvPr id="401" name="CustomShape 2"/>
          <p:cNvSpPr/>
          <p:nvPr/>
        </p:nvSpPr>
        <p:spPr>
          <a:xfrm>
            <a:off x="198720" y="1268280"/>
            <a:ext cx="7223040" cy="5503680"/>
          </a:xfrm>
          <a:prstGeom prst="rect">
            <a:avLst/>
          </a:prstGeom>
          <a:noFill/>
          <a:ln>
            <a:noFill/>
          </a:ln>
        </p:spPr>
        <p:style>
          <a:lnRef idx="0"/>
          <a:fillRef idx="0"/>
          <a:effectRef idx="0"/>
          <a:fontRef idx="minor"/>
        </p:style>
      </p:sp>
      <p:pic>
        <p:nvPicPr>
          <p:cNvPr id="402" name="Picture 5" descr=""/>
          <p:cNvPicPr/>
          <p:nvPr/>
        </p:nvPicPr>
        <p:blipFill>
          <a:blip r:embed="rId1"/>
          <a:stretch/>
        </p:blipFill>
        <p:spPr>
          <a:xfrm>
            <a:off x="1398960" y="1405800"/>
            <a:ext cx="6418800" cy="4656600"/>
          </a:xfrm>
          <a:prstGeom prst="rect">
            <a:avLst/>
          </a:prstGeom>
          <a:ln>
            <a:noFill/>
          </a:ln>
        </p:spPr>
      </p:pic>
      <p:sp>
        <p:nvSpPr>
          <p:cNvPr id="403" name="CustomShape 3"/>
          <p:cNvSpPr/>
          <p:nvPr/>
        </p:nvSpPr>
        <p:spPr>
          <a:xfrm flipH="1">
            <a:off x="2374920" y="2073960"/>
            <a:ext cx="866160" cy="2657160"/>
          </a:xfrm>
          <a:custGeom>
            <a:avLst/>
            <a:gdLst/>
            <a:ahLst/>
            <a:rect l="l" t="t" r="r" b="b"/>
            <a:pathLst>
              <a:path w="21600" h="21600">
                <a:moveTo>
                  <a:pt x="0" y="0"/>
                </a:moveTo>
                <a:lnTo>
                  <a:pt x="21600" y="21600"/>
                </a:lnTo>
              </a:path>
            </a:pathLst>
          </a:custGeom>
          <a:noFill/>
          <a:ln w="5724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404" name="CustomShape 4"/>
          <p:cNvSpPr/>
          <p:nvPr/>
        </p:nvSpPr>
        <p:spPr>
          <a:xfrm>
            <a:off x="5968800" y="2073960"/>
            <a:ext cx="902160" cy="2657160"/>
          </a:xfrm>
          <a:custGeom>
            <a:avLst/>
            <a:gdLst/>
            <a:ahLst/>
            <a:rect l="l" t="t" r="r" b="b"/>
            <a:pathLst>
              <a:path w="21600" h="21600">
                <a:moveTo>
                  <a:pt x="0" y="0"/>
                </a:moveTo>
                <a:lnTo>
                  <a:pt x="21600" y="21600"/>
                </a:lnTo>
              </a:path>
            </a:pathLst>
          </a:custGeom>
          <a:noFill/>
          <a:ln w="5724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405" name="CustomShape 5"/>
          <p:cNvSpPr/>
          <p:nvPr/>
        </p:nvSpPr>
        <p:spPr>
          <a:xfrm>
            <a:off x="1398960" y="2782800"/>
            <a:ext cx="1409040" cy="57636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Calibri"/>
                <a:ea typeface="DejaVu Sans"/>
              </a:rPr>
              <a:t>Negatively Impacts</a:t>
            </a:r>
            <a:endParaRPr b="0" lang="en-IN" sz="1600" spc="-1" strike="noStrike">
              <a:latin typeface="Arial"/>
            </a:endParaRPr>
          </a:p>
        </p:txBody>
      </p:sp>
      <p:sp>
        <p:nvSpPr>
          <p:cNvPr id="406" name="CustomShape 6"/>
          <p:cNvSpPr/>
          <p:nvPr/>
        </p:nvSpPr>
        <p:spPr>
          <a:xfrm>
            <a:off x="6442200" y="2782800"/>
            <a:ext cx="1409040" cy="57636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Calibri"/>
                <a:ea typeface="DejaVu Sans"/>
              </a:rPr>
              <a:t>Negatively Impacts</a:t>
            </a:r>
            <a:endParaRPr b="0" lang="en-IN" sz="1600" spc="-1" strike="noStrike">
              <a:latin typeface="Arial"/>
            </a:endParaRPr>
          </a:p>
        </p:txBody>
      </p:sp>
      <p:sp>
        <p:nvSpPr>
          <p:cNvPr id="407" name="CustomShape 7"/>
          <p:cNvSpPr/>
          <p:nvPr/>
        </p:nvSpPr>
        <p:spPr>
          <a:xfrm flipV="1">
            <a:off x="2764800" y="3807000"/>
            <a:ext cx="972000" cy="922680"/>
          </a:xfrm>
          <a:custGeom>
            <a:avLst/>
            <a:gdLst/>
            <a:ahLst/>
            <a:rect l="l" t="t" r="r" b="b"/>
            <a:pathLst>
              <a:path w="21600" h="21600">
                <a:moveTo>
                  <a:pt x="0" y="0"/>
                </a:moveTo>
                <a:lnTo>
                  <a:pt x="21600" y="21600"/>
                </a:lnTo>
              </a:path>
            </a:pathLst>
          </a:custGeom>
          <a:noFill/>
          <a:ln w="5724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408" name="CustomShape 8"/>
          <p:cNvSpPr/>
          <p:nvPr/>
        </p:nvSpPr>
        <p:spPr>
          <a:xfrm flipH="1" flipV="1">
            <a:off x="5519520" y="3807000"/>
            <a:ext cx="785520" cy="922680"/>
          </a:xfrm>
          <a:custGeom>
            <a:avLst/>
            <a:gdLst/>
            <a:ahLst/>
            <a:rect l="l" t="t" r="r" b="b"/>
            <a:pathLst>
              <a:path w="21600" h="21600">
                <a:moveTo>
                  <a:pt x="0" y="0"/>
                </a:moveTo>
                <a:lnTo>
                  <a:pt x="21600" y="21600"/>
                </a:lnTo>
              </a:path>
            </a:pathLst>
          </a:custGeom>
          <a:noFill/>
          <a:ln w="5724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409" name="CustomShape 9"/>
          <p:cNvSpPr/>
          <p:nvPr/>
        </p:nvSpPr>
        <p:spPr>
          <a:xfrm>
            <a:off x="4065840" y="4070160"/>
            <a:ext cx="1591920" cy="39456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libri"/>
                <a:ea typeface="DejaVu Sans"/>
              </a:rPr>
              <a:t>Creates</a:t>
            </a:r>
            <a:endParaRPr b="0" lang="en-IN" sz="2000" spc="-1" strike="noStrike">
              <a:latin typeface="Arial"/>
            </a:endParaRPr>
          </a:p>
        </p:txBody>
      </p:sp>
      <p:sp>
        <p:nvSpPr>
          <p:cNvPr id="410" name="CustomShape 10"/>
          <p:cNvSpPr/>
          <p:nvPr/>
        </p:nvSpPr>
        <p:spPr>
          <a:xfrm>
            <a:off x="4590720" y="2073960"/>
            <a:ext cx="360" cy="583560"/>
          </a:xfrm>
          <a:custGeom>
            <a:avLst/>
            <a:gdLst/>
            <a:ahLst/>
            <a:rect l="l" t="t" r="r" b="b"/>
            <a:pathLst>
              <a:path w="21600" h="21600">
                <a:moveTo>
                  <a:pt x="0" y="0"/>
                </a:moveTo>
                <a:lnTo>
                  <a:pt x="21600" y="21600"/>
                </a:lnTo>
              </a:path>
            </a:pathLst>
          </a:custGeom>
          <a:noFill/>
          <a:ln w="5724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411" name="CustomShape 11"/>
          <p:cNvSpPr/>
          <p:nvPr/>
        </p:nvSpPr>
        <p:spPr>
          <a:xfrm>
            <a:off x="4395960" y="2138040"/>
            <a:ext cx="1715040" cy="3945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latin typeface="Calibri"/>
                <a:ea typeface="DejaVu Sans"/>
              </a:rPr>
              <a:t>Introduces</a:t>
            </a:r>
            <a:endParaRPr b="0" lang="en-IN" sz="2000" spc="-1" strike="noStrike">
              <a:latin typeface="Arial"/>
            </a:endParaRPr>
          </a:p>
        </p:txBody>
      </p:sp>
      <p:sp>
        <p:nvSpPr>
          <p:cNvPr id="412" name="CustomShape 12"/>
          <p:cNvSpPr/>
          <p:nvPr/>
        </p:nvSpPr>
        <p:spPr>
          <a:xfrm>
            <a:off x="8088840" y="2658240"/>
            <a:ext cx="3724560" cy="1679400"/>
          </a:xfrm>
          <a:prstGeom prst="wedgeRectCallout">
            <a:avLst>
              <a:gd name="adj1" fmla="val -110326"/>
              <a:gd name="adj2" fmla="val 9010"/>
            </a:avLst>
          </a:prstGeom>
          <a:solidFill>
            <a:srgbClr val="7030a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IN" sz="1600" spc="-1" strike="noStrike">
                <a:solidFill>
                  <a:srgbClr val="ffffff"/>
                </a:solidFill>
                <a:latin typeface="Calibri"/>
                <a:ea typeface="DejaVu Sans"/>
              </a:rPr>
              <a:t>In-terms of </a:t>
            </a:r>
            <a:endParaRPr b="0" lang="en-IN" sz="1600" spc="-1" strike="noStrike">
              <a:latin typeface="Arial"/>
            </a:endParaRPr>
          </a:p>
          <a:p>
            <a:pPr marL="343080" indent="-342000">
              <a:lnSpc>
                <a:spcPct val="100000"/>
              </a:lnSpc>
              <a:buClr>
                <a:srgbClr val="ffffff"/>
              </a:buClr>
              <a:buFont typeface="Arial"/>
              <a:buChar char="•"/>
            </a:pPr>
            <a:r>
              <a:rPr b="1" lang="en-IN" sz="1600" spc="-1" strike="noStrike">
                <a:solidFill>
                  <a:srgbClr val="ffffff"/>
                </a:solidFill>
                <a:latin typeface="Calibri"/>
                <a:ea typeface="DejaVu Sans"/>
              </a:rPr>
              <a:t>Co-ordination</a:t>
            </a:r>
            <a:endParaRPr b="0" lang="en-IN" sz="1600" spc="-1" strike="noStrike">
              <a:latin typeface="Arial"/>
            </a:endParaRPr>
          </a:p>
          <a:p>
            <a:pPr marL="343080" indent="-342000">
              <a:lnSpc>
                <a:spcPct val="100000"/>
              </a:lnSpc>
              <a:buClr>
                <a:srgbClr val="ffffff"/>
              </a:buClr>
              <a:buFont typeface="Arial"/>
              <a:buChar char="•"/>
            </a:pPr>
            <a:r>
              <a:rPr b="1" lang="en-IN" sz="1600" spc="-1" strike="noStrike">
                <a:solidFill>
                  <a:srgbClr val="ffffff"/>
                </a:solidFill>
                <a:latin typeface="Calibri"/>
                <a:ea typeface="DejaVu Sans"/>
              </a:rPr>
              <a:t>Management and control</a:t>
            </a:r>
            <a:endParaRPr b="0" lang="en-IN" sz="1600" spc="-1" strike="noStrike">
              <a:latin typeface="Arial"/>
            </a:endParaRPr>
          </a:p>
          <a:p>
            <a:pPr marL="343080" indent="-342000">
              <a:lnSpc>
                <a:spcPct val="100000"/>
              </a:lnSpc>
              <a:buClr>
                <a:srgbClr val="ffffff"/>
              </a:buClr>
              <a:buFont typeface="Arial"/>
              <a:buChar char="•"/>
            </a:pPr>
            <a:r>
              <a:rPr b="1" lang="en-IN" sz="1600" spc="-1" strike="noStrike">
                <a:solidFill>
                  <a:srgbClr val="ffffff"/>
                </a:solidFill>
                <a:latin typeface="Calibri"/>
                <a:ea typeface="DejaVu Sans"/>
              </a:rPr>
              <a:t>Communication</a:t>
            </a:r>
            <a:endParaRPr b="0" lang="en-IN" sz="1600" spc="-1" strike="noStrike">
              <a:latin typeface="Arial"/>
            </a:endParaRPr>
          </a:p>
          <a:p>
            <a:pPr marL="343080" indent="-342000">
              <a:lnSpc>
                <a:spcPct val="100000"/>
              </a:lnSpc>
              <a:buClr>
                <a:srgbClr val="ffffff"/>
              </a:buClr>
              <a:buFont typeface="Arial"/>
              <a:buChar char="•"/>
            </a:pPr>
            <a:r>
              <a:rPr b="1" lang="en-IN" sz="1600" spc="-1" strike="noStrike">
                <a:solidFill>
                  <a:srgbClr val="ffffff"/>
                </a:solidFill>
                <a:latin typeface="Calibri"/>
                <a:ea typeface="DejaVu Sans"/>
              </a:rPr>
              <a:t>Culture</a:t>
            </a:r>
            <a:endParaRPr b="0" lang="en-IN" sz="1600" spc="-1" strike="noStrike">
              <a:latin typeface="Arial"/>
            </a:endParaRPr>
          </a:p>
          <a:p>
            <a:pPr marL="343080" indent="-342000">
              <a:lnSpc>
                <a:spcPct val="100000"/>
              </a:lnSpc>
              <a:buClr>
                <a:srgbClr val="ffffff"/>
              </a:buClr>
              <a:buFont typeface="Arial"/>
              <a:buChar char="•"/>
            </a:pPr>
            <a:r>
              <a:rPr b="1" lang="en-IN" sz="1600" spc="-1" strike="noStrike">
                <a:solidFill>
                  <a:srgbClr val="ffffff"/>
                </a:solidFill>
                <a:latin typeface="Calibri"/>
                <a:ea typeface="DejaVu Sans"/>
              </a:rPr>
              <a:t>Fear</a:t>
            </a:r>
            <a:endParaRPr b="0" lang="en-IN" sz="1600" spc="-1" strike="noStrike">
              <a:latin typeface="Arial"/>
            </a:endParaRPr>
          </a:p>
        </p:txBody>
      </p:sp>
      <p:sp>
        <p:nvSpPr>
          <p:cNvPr id="413" name="CustomShape 13"/>
          <p:cNvSpPr/>
          <p:nvPr/>
        </p:nvSpPr>
        <p:spPr>
          <a:xfrm>
            <a:off x="3132360" y="2643840"/>
            <a:ext cx="2819160" cy="153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p:timing>
    <p:tnLst>
      <p:par>
        <p:cTn id="312" dur="indefinite" restart="never" nodeType="tmRoot">
          <p:childTnLst>
            <p:seq>
              <p:cTn id="313" dur="indefinite" nodeType="mainSeq">
                <p:childTnLst>
                  <p:par>
                    <p:cTn id="314" fill="hold">
                      <p:stCondLst>
                        <p:cond delay="0"/>
                      </p:stCondLst>
                      <p:childTnLst>
                        <p:par>
                          <p:cTn id="315" fill="hold">
                            <p:stCondLst>
                              <p:cond delay="0"/>
                            </p:stCondLst>
                            <p:childTnLst>
                              <p:par>
                                <p:cTn id="316" nodeType="withEffect" fill="hold" presetClass="entr" presetID="1">
                                  <p:stCondLst>
                                    <p:cond delay="0"/>
                                  </p:stCondLst>
                                  <p:endCondLst>
                                    <p:cond delay="5000"/>
                                  </p:endCondLst>
                                  <p:childTnLst>
                                    <p:set>
                                      <p:cBhvr>
                                        <p:cTn id="317" dur="1" fill="hold">
                                          <p:stCondLst>
                                            <p:cond delay="0"/>
                                          </p:stCondLst>
                                        </p:cTn>
                                        <p:tgtEl>
                                          <p:spTgt spid="401">
                                            <p:txEl>
                                              <p:pRg st="0" end="0"/>
                                            </p:txEl>
                                          </p:spTgt>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nodeType="clickEffect" fill="hold" presetClass="entr" presetID="1">
                                  <p:stCondLst>
                                    <p:cond delay="0"/>
                                  </p:stCondLst>
                                  <p:childTnLst>
                                    <p:set>
                                      <p:cBhvr>
                                        <p:cTn id="321" dur="1" fill="hold">
                                          <p:stCondLst>
                                            <p:cond delay="0"/>
                                          </p:stCondLst>
                                        </p:cTn>
                                        <p:tgtEl>
                                          <p:spTgt spid="403"/>
                                        </p:tgtEl>
                                        <p:attrNameLst>
                                          <p:attrName>style.visibility</p:attrName>
                                        </p:attrNameLst>
                                      </p:cBhvr>
                                      <p:to>
                                        <p:strVal val="visible"/>
                                      </p:to>
                                    </p:set>
                                  </p:childTnLst>
                                </p:cTn>
                              </p:par>
                              <p:par>
                                <p:cTn id="322" nodeType="withEffect" fill="hold" presetClass="entr" presetID="1">
                                  <p:stCondLst>
                                    <p:cond delay="0"/>
                                  </p:stCondLst>
                                  <p:childTnLst>
                                    <p:set>
                                      <p:cBhvr>
                                        <p:cTn id="323" dur="1" fill="hold">
                                          <p:stCondLst>
                                            <p:cond delay="0"/>
                                          </p:stCondLst>
                                        </p:cTn>
                                        <p:tgtEl>
                                          <p:spTgt spid="404"/>
                                        </p:tgtEl>
                                        <p:attrNameLst>
                                          <p:attrName>style.visibility</p:attrName>
                                        </p:attrNameLst>
                                      </p:cBhvr>
                                      <p:to>
                                        <p:strVal val="visible"/>
                                      </p:to>
                                    </p:set>
                                  </p:childTnLst>
                                </p:cTn>
                              </p:par>
                              <p:par>
                                <p:cTn id="324" nodeType="withEffect" fill="hold" presetClass="entr" presetID="1">
                                  <p:stCondLst>
                                    <p:cond delay="0"/>
                                  </p:stCondLst>
                                  <p:childTnLst>
                                    <p:set>
                                      <p:cBhvr>
                                        <p:cTn id="325" dur="1" fill="hold">
                                          <p:stCondLst>
                                            <p:cond delay="0"/>
                                          </p:stCondLst>
                                        </p:cTn>
                                        <p:tgtEl>
                                          <p:spTgt spid="405"/>
                                        </p:tgtEl>
                                        <p:attrNameLst>
                                          <p:attrName>style.visibility</p:attrName>
                                        </p:attrNameLst>
                                      </p:cBhvr>
                                      <p:to>
                                        <p:strVal val="visible"/>
                                      </p:to>
                                    </p:set>
                                  </p:childTnLst>
                                </p:cTn>
                              </p:par>
                              <p:par>
                                <p:cTn id="326" nodeType="withEffect" fill="hold" presetClass="entr" presetID="1">
                                  <p:stCondLst>
                                    <p:cond delay="0"/>
                                  </p:stCondLst>
                                  <p:childTnLst>
                                    <p:set>
                                      <p:cBhvr>
                                        <p:cTn id="327" dur="1" fill="hold">
                                          <p:stCondLst>
                                            <p:cond delay="0"/>
                                          </p:stCondLst>
                                        </p:cTn>
                                        <p:tgtEl>
                                          <p:spTgt spid="406"/>
                                        </p:tgtEl>
                                        <p:attrNameLst>
                                          <p:attrName>style.visibility</p:attrName>
                                        </p:attrNameLst>
                                      </p:cBhvr>
                                      <p:to>
                                        <p:strVal val="visible"/>
                                      </p:to>
                                    </p:set>
                                  </p:childTnLst>
                                </p:cTn>
                              </p:par>
                            </p:childTnLst>
                          </p:cTn>
                        </p:par>
                      </p:childTnLst>
                    </p:cTn>
                  </p:par>
                  <p:par>
                    <p:cTn id="328" fill="hold">
                      <p:stCondLst>
                        <p:cond delay="indefinite"/>
                      </p:stCondLst>
                      <p:childTnLst>
                        <p:par>
                          <p:cTn id="329" fill="hold">
                            <p:stCondLst>
                              <p:cond delay="0"/>
                            </p:stCondLst>
                            <p:childTnLst>
                              <p:par>
                                <p:cTn id="330" nodeType="clickEffect" fill="hold" presetClass="exit" presetID="1">
                                  <p:stCondLst>
                                    <p:cond delay="0"/>
                                  </p:stCondLst>
                                  <p:childTnLst>
                                    <p:set>
                                      <p:cBhvr>
                                        <p:cTn id="331" dur="1" fill="hold">
                                          <p:stCondLst>
                                            <p:cond delay="0"/>
                                          </p:stCondLst>
                                        </p:cTn>
                                        <p:tgtEl>
                                          <p:spTgt spid="413"/>
                                        </p:tgtEl>
                                        <p:attrNameLst>
                                          <p:attrName>style.visibility</p:attrName>
                                        </p:attrNameLst>
                                      </p:cBhvr>
                                      <p:to>
                                        <p:strVal val="hidden"/>
                                      </p:to>
                                    </p:set>
                                  </p:childTnLst>
                                </p:cTn>
                              </p:par>
                              <p:par>
                                <p:cTn id="332" nodeType="withEffect" fill="hold" presetClass="entr" presetID="1">
                                  <p:stCondLst>
                                    <p:cond delay="0"/>
                                  </p:stCondLst>
                                  <p:childTnLst>
                                    <p:set>
                                      <p:cBhvr>
                                        <p:cTn id="333" dur="1" fill="hold">
                                          <p:stCondLst>
                                            <p:cond delay="0"/>
                                          </p:stCondLst>
                                        </p:cTn>
                                        <p:tgtEl>
                                          <p:spTgt spid="407"/>
                                        </p:tgtEl>
                                        <p:attrNameLst>
                                          <p:attrName>style.visibility</p:attrName>
                                        </p:attrNameLst>
                                      </p:cBhvr>
                                      <p:to>
                                        <p:strVal val="visible"/>
                                      </p:to>
                                    </p:set>
                                  </p:childTnLst>
                                </p:cTn>
                              </p:par>
                              <p:par>
                                <p:cTn id="334" nodeType="withEffect" fill="hold" presetClass="entr" presetID="1">
                                  <p:stCondLst>
                                    <p:cond delay="0"/>
                                  </p:stCondLst>
                                  <p:childTnLst>
                                    <p:set>
                                      <p:cBhvr>
                                        <p:cTn id="335" dur="1" fill="hold">
                                          <p:stCondLst>
                                            <p:cond delay="0"/>
                                          </p:stCondLst>
                                        </p:cTn>
                                        <p:tgtEl>
                                          <p:spTgt spid="408"/>
                                        </p:tgtEl>
                                        <p:attrNameLst>
                                          <p:attrName>style.visibility</p:attrName>
                                        </p:attrNameLst>
                                      </p:cBhvr>
                                      <p:to>
                                        <p:strVal val="visible"/>
                                      </p:to>
                                    </p:set>
                                  </p:childTnLst>
                                </p:cTn>
                              </p:par>
                              <p:par>
                                <p:cTn id="336" nodeType="withEffect" fill="hold" presetClass="entr" presetID="1">
                                  <p:stCondLst>
                                    <p:cond delay="0"/>
                                  </p:stCondLst>
                                  <p:childTnLst>
                                    <p:set>
                                      <p:cBhvr>
                                        <p:cTn id="337" dur="1" fill="hold">
                                          <p:stCondLst>
                                            <p:cond delay="0"/>
                                          </p:stCondLst>
                                        </p:cTn>
                                        <p:tgtEl>
                                          <p:spTgt spid="409"/>
                                        </p:tgtEl>
                                        <p:attrNameLst>
                                          <p:attrName>style.visibility</p:attrName>
                                        </p:attrNameLst>
                                      </p:cBhvr>
                                      <p:to>
                                        <p:strVal val="visible"/>
                                      </p:to>
                                    </p:set>
                                  </p:childTnLst>
                                </p:cTn>
                              </p:par>
                            </p:childTnLst>
                          </p:cTn>
                        </p:par>
                      </p:childTnLst>
                    </p:cTn>
                  </p:par>
                  <p:par>
                    <p:cTn id="338" fill="hold">
                      <p:stCondLst>
                        <p:cond delay="indefinite"/>
                      </p:stCondLst>
                      <p:childTnLst>
                        <p:par>
                          <p:cTn id="339" fill="hold">
                            <p:stCondLst>
                              <p:cond delay="0"/>
                            </p:stCondLst>
                            <p:childTnLst>
                              <p:par>
                                <p:cTn id="340" nodeType="clickEffect" fill="hold" presetClass="exit" presetID="1">
                                  <p:stCondLst>
                                    <p:cond delay="0"/>
                                  </p:stCondLst>
                                  <p:childTnLst>
                                    <p:set>
                                      <p:cBhvr>
                                        <p:cTn id="341" dur="1" fill="hold">
                                          <p:stCondLst>
                                            <p:cond delay="0"/>
                                          </p:stCondLst>
                                        </p:cTn>
                                        <p:tgtEl>
                                          <p:spTgt spid="407"/>
                                        </p:tgtEl>
                                        <p:attrNameLst>
                                          <p:attrName>style.visibility</p:attrName>
                                        </p:attrNameLst>
                                      </p:cBhvr>
                                      <p:to>
                                        <p:strVal val="hidden"/>
                                      </p:to>
                                    </p:set>
                                  </p:childTnLst>
                                </p:cTn>
                              </p:par>
                              <p:par>
                                <p:cTn id="342" nodeType="withEffect" fill="hold" presetClass="exit" presetID="1">
                                  <p:stCondLst>
                                    <p:cond delay="0"/>
                                  </p:stCondLst>
                                  <p:childTnLst>
                                    <p:set>
                                      <p:cBhvr>
                                        <p:cTn id="343" dur="1" fill="hold">
                                          <p:stCondLst>
                                            <p:cond delay="0"/>
                                          </p:stCondLst>
                                        </p:cTn>
                                        <p:tgtEl>
                                          <p:spTgt spid="408"/>
                                        </p:tgtEl>
                                        <p:attrNameLst>
                                          <p:attrName>style.visibility</p:attrName>
                                        </p:attrNameLst>
                                      </p:cBhvr>
                                      <p:to>
                                        <p:strVal val="hidden"/>
                                      </p:to>
                                    </p:set>
                                  </p:childTnLst>
                                </p:cTn>
                              </p:par>
                              <p:par>
                                <p:cTn id="344" nodeType="withEffect" fill="hold" presetClass="exit" presetID="1">
                                  <p:stCondLst>
                                    <p:cond delay="0"/>
                                  </p:stCondLst>
                                  <p:childTnLst>
                                    <p:set>
                                      <p:cBhvr>
                                        <p:cTn id="345" dur="1" fill="hold">
                                          <p:stCondLst>
                                            <p:cond delay="0"/>
                                          </p:stCondLst>
                                        </p:cTn>
                                        <p:tgtEl>
                                          <p:spTgt spid="409"/>
                                        </p:tgtEl>
                                        <p:attrNameLst>
                                          <p:attrName>style.visibility</p:attrName>
                                        </p:attrNameLst>
                                      </p:cBhvr>
                                      <p:to>
                                        <p:strVal val="hidden"/>
                                      </p:to>
                                    </p:set>
                                  </p:childTnLst>
                                </p:cTn>
                              </p:par>
                              <p:par>
                                <p:cTn id="346" nodeType="withEffect" fill="hold" presetClass="entr" presetID="1">
                                  <p:stCondLst>
                                    <p:cond delay="0"/>
                                  </p:stCondLst>
                                  <p:childTnLst>
                                    <p:set>
                                      <p:cBhvr>
                                        <p:cTn id="347" dur="1" fill="hold">
                                          <p:stCondLst>
                                            <p:cond delay="0"/>
                                          </p:stCondLst>
                                        </p:cTn>
                                        <p:tgtEl>
                                          <p:spTgt spid="410"/>
                                        </p:tgtEl>
                                        <p:attrNameLst>
                                          <p:attrName>style.visibility</p:attrName>
                                        </p:attrNameLst>
                                      </p:cBhvr>
                                      <p:to>
                                        <p:strVal val="visible"/>
                                      </p:to>
                                    </p:set>
                                  </p:childTnLst>
                                </p:cTn>
                              </p:par>
                              <p:par>
                                <p:cTn id="348" nodeType="withEffect" fill="hold" presetClass="entr" presetID="1">
                                  <p:stCondLst>
                                    <p:cond delay="0"/>
                                  </p:stCondLst>
                                  <p:childTnLst>
                                    <p:set>
                                      <p:cBhvr>
                                        <p:cTn id="349" dur="1" fill="hold">
                                          <p:stCondLst>
                                            <p:cond delay="0"/>
                                          </p:stCondLst>
                                        </p:cTn>
                                        <p:tgtEl>
                                          <p:spTgt spid="411"/>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nodeType="clickEffect" fill="hold" presetClass="entr" presetID="1">
                                  <p:stCondLst>
                                    <p:cond delay="0"/>
                                  </p:stCondLst>
                                  <p:childTnLst>
                                    <p:set>
                                      <p:cBhvr>
                                        <p:cTn id="353"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124560" y="528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Geographical distance challenges &amp; Overcoming them</a:t>
            </a:r>
            <a:endParaRPr b="0" lang="en-IN" sz="2400" spc="-1" strike="noStrike">
              <a:latin typeface="Arial"/>
            </a:endParaRPr>
          </a:p>
        </p:txBody>
      </p:sp>
      <p:sp>
        <p:nvSpPr>
          <p:cNvPr id="415" name="CustomShape 2"/>
          <p:cNvSpPr/>
          <p:nvPr/>
        </p:nvSpPr>
        <p:spPr>
          <a:xfrm>
            <a:off x="198720" y="1268280"/>
            <a:ext cx="7223040" cy="5503680"/>
          </a:xfrm>
          <a:prstGeom prst="rect">
            <a:avLst/>
          </a:prstGeom>
          <a:noFill/>
          <a:ln>
            <a:noFill/>
          </a:ln>
        </p:spPr>
        <p:style>
          <a:lnRef idx="0"/>
          <a:fillRef idx="0"/>
          <a:effectRef idx="0"/>
          <a:fontRef idx="minor"/>
        </p:style>
      </p:sp>
      <p:sp>
        <p:nvSpPr>
          <p:cNvPr id="416" name="CustomShape 3"/>
          <p:cNvSpPr/>
          <p:nvPr/>
        </p:nvSpPr>
        <p:spPr>
          <a:xfrm>
            <a:off x="124560" y="1087920"/>
            <a:ext cx="9775800" cy="50014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70c0"/>
                </a:solidFill>
                <a:latin typeface="Calibri"/>
                <a:ea typeface="DejaVu Sans"/>
              </a:rPr>
              <a:t>Communication:</a:t>
            </a:r>
            <a:endParaRPr b="0" lang="en-IN" sz="2000" spc="-1" strike="noStrike">
              <a:latin typeface="Arial"/>
            </a:endParaRPr>
          </a:p>
          <a:p>
            <a:pPr lvl="1" marL="800280" indent="-342000">
              <a:lnSpc>
                <a:spcPct val="100000"/>
              </a:lnSpc>
              <a:spcBef>
                <a:spcPts val="300"/>
              </a:spcBef>
              <a:buClr>
                <a:srgbClr val="000000"/>
              </a:buClr>
              <a:buFont typeface="Wingdings" charset="2"/>
              <a:buChar char=""/>
            </a:pPr>
            <a:r>
              <a:rPr b="0" lang="en-IN" sz="2000" spc="-1" strike="noStrike">
                <a:solidFill>
                  <a:srgbClr val="000000"/>
                </a:solidFill>
                <a:latin typeface="Calibri"/>
                <a:ea typeface="DejaVu Sans"/>
              </a:rPr>
              <a:t>Effective information exchange (less informal</a:t>
            </a:r>
            <a:br/>
            <a:r>
              <a:rPr b="0" lang="en-IN" sz="2000" spc="-1" strike="noStrike">
                <a:solidFill>
                  <a:srgbClr val="000000"/>
                </a:solidFill>
                <a:latin typeface="Calibri"/>
                <a:ea typeface="DejaVu Sans"/>
              </a:rPr>
              <a:t>exchange, different languages, different domain knowledge, …)</a:t>
            </a:r>
            <a:endParaRPr b="0" lang="en-IN" sz="2000" spc="-1" strike="noStrike">
              <a:latin typeface="Arial"/>
            </a:endParaRPr>
          </a:p>
          <a:p>
            <a:pPr lvl="1" marL="800280" indent="-342000">
              <a:lnSpc>
                <a:spcPct val="100000"/>
              </a:lnSpc>
              <a:spcBef>
                <a:spcPts val="300"/>
              </a:spcBef>
              <a:buClr>
                <a:srgbClr val="000000"/>
              </a:buClr>
              <a:buFont typeface="Wingdings" charset="2"/>
              <a:buChar char=""/>
            </a:pPr>
            <a:r>
              <a:rPr b="0" lang="en-IN" sz="2000" spc="-1" strike="noStrike">
                <a:solidFill>
                  <a:srgbClr val="000000"/>
                </a:solidFill>
                <a:latin typeface="Calibri"/>
                <a:ea typeface="DejaVu Sans"/>
              </a:rPr>
              <a:t>Build a team (cohesiveness, “them and us” feelings, trust, …)</a:t>
            </a:r>
            <a:endParaRPr b="0" lang="en-IN" sz="2000" spc="-1" strike="noStrike">
              <a:latin typeface="Arial"/>
            </a:endParaRPr>
          </a:p>
          <a:p>
            <a:pPr>
              <a:lnSpc>
                <a:spcPct val="100000"/>
              </a:lnSpc>
            </a:pPr>
            <a:r>
              <a:rPr b="1" lang="en-IN" sz="2000" spc="-1" strike="noStrike">
                <a:solidFill>
                  <a:srgbClr val="0070c0"/>
                </a:solidFill>
                <a:latin typeface="Calibri"/>
                <a:ea typeface="DejaVu Sans"/>
              </a:rPr>
              <a:t>Coordination:</a:t>
            </a:r>
            <a:endParaRPr b="0" lang="en-IN" sz="2000" spc="-1" strike="noStrike">
              <a:latin typeface="Arial"/>
            </a:endParaRPr>
          </a:p>
          <a:p>
            <a:pPr lvl="1" marL="800280" indent="-342000">
              <a:lnSpc>
                <a:spcPct val="100000"/>
              </a:lnSpc>
              <a:spcBef>
                <a:spcPts val="300"/>
              </a:spcBef>
              <a:buClr>
                <a:srgbClr val="000000"/>
              </a:buClr>
              <a:buFont typeface="Wingdings" charset="2"/>
              <a:buChar char=""/>
            </a:pPr>
            <a:r>
              <a:rPr b="0" lang="en-IN" sz="2000" spc="-1" strike="noStrike">
                <a:solidFill>
                  <a:srgbClr val="000000"/>
                </a:solidFill>
                <a:latin typeface="Calibri"/>
                <a:ea typeface="DejaVu Sans"/>
              </a:rPr>
              <a:t>Task awareness (shared mental model, …)</a:t>
            </a:r>
            <a:endParaRPr b="0" lang="en-IN" sz="2000" spc="-1" strike="noStrike">
              <a:latin typeface="Arial"/>
            </a:endParaRPr>
          </a:p>
          <a:p>
            <a:pPr lvl="1" marL="800280" indent="-342000">
              <a:lnSpc>
                <a:spcPct val="100000"/>
              </a:lnSpc>
              <a:spcBef>
                <a:spcPts val="300"/>
              </a:spcBef>
              <a:buClr>
                <a:srgbClr val="000000"/>
              </a:buClr>
              <a:buFont typeface="Wingdings" charset="2"/>
              <a:buChar char=""/>
            </a:pPr>
            <a:r>
              <a:rPr b="0" lang="en-IN" sz="2000" spc="-1" strike="noStrike">
                <a:solidFill>
                  <a:srgbClr val="000000"/>
                </a:solidFill>
                <a:latin typeface="Calibri"/>
                <a:ea typeface="DejaVu Sans"/>
              </a:rPr>
              <a:t>Sense of urgency (perception, …)</a:t>
            </a:r>
            <a:endParaRPr b="0" lang="en-IN" sz="2000" spc="-1" strike="noStrike">
              <a:latin typeface="Arial"/>
            </a:endParaRPr>
          </a:p>
          <a:p>
            <a:pPr>
              <a:lnSpc>
                <a:spcPct val="100000"/>
              </a:lnSpc>
            </a:pPr>
            <a:r>
              <a:rPr b="1" lang="en-IN" sz="2000" spc="-1" strike="noStrike">
                <a:solidFill>
                  <a:srgbClr val="0070c0"/>
                </a:solidFill>
                <a:latin typeface="Calibri"/>
                <a:ea typeface="DejaVu Sans"/>
              </a:rPr>
              <a:t>Control:</a:t>
            </a:r>
            <a:endParaRPr b="0" lang="en-IN" sz="2000" spc="-1" strike="noStrike">
              <a:latin typeface="Arial"/>
            </a:endParaRPr>
          </a:p>
          <a:p>
            <a:pPr lvl="1" marL="800280" indent="-342000">
              <a:lnSpc>
                <a:spcPct val="100000"/>
              </a:lnSpc>
              <a:spcBef>
                <a:spcPts val="300"/>
              </a:spcBef>
              <a:buClr>
                <a:srgbClr val="000000"/>
              </a:buClr>
              <a:buFont typeface="Wingdings" charset="2"/>
              <a:buChar char=""/>
            </a:pPr>
            <a:r>
              <a:rPr b="0" lang="en-IN" sz="2000" spc="-1" strike="noStrike">
                <a:solidFill>
                  <a:srgbClr val="000000"/>
                </a:solidFill>
                <a:latin typeface="Calibri"/>
                <a:ea typeface="DejaVu Sans"/>
              </a:rPr>
              <a:t>Accurate status information (tracking, blaming, …)</a:t>
            </a:r>
            <a:endParaRPr b="0" lang="en-IN" sz="2000" spc="-1" strike="noStrike">
              <a:latin typeface="Arial"/>
            </a:endParaRPr>
          </a:p>
          <a:p>
            <a:pPr lvl="1" marL="800280" indent="-342000">
              <a:lnSpc>
                <a:spcPct val="100000"/>
              </a:lnSpc>
              <a:spcBef>
                <a:spcPts val="300"/>
              </a:spcBef>
              <a:buClr>
                <a:srgbClr val="000000"/>
              </a:buClr>
              <a:buFont typeface="Wingdings" charset="2"/>
              <a:buChar char=""/>
            </a:pPr>
            <a:r>
              <a:rPr b="0" lang="en-IN" sz="2000" spc="-1" strike="noStrike">
                <a:solidFill>
                  <a:srgbClr val="000000"/>
                </a:solidFill>
                <a:latin typeface="Calibri"/>
                <a:ea typeface="DejaVu Sans"/>
              </a:rPr>
              <a:t>Uniform process (different tools and techniques, …)</a:t>
            </a:r>
            <a:endParaRPr b="0" lang="en-IN" sz="2000" spc="-1" strike="noStrike">
              <a:latin typeface="Arial"/>
            </a:endParaRPr>
          </a:p>
          <a:p>
            <a:pPr>
              <a:lnSpc>
                <a:spcPct val="100000"/>
              </a:lnSpc>
            </a:pPr>
            <a:r>
              <a:rPr b="1" lang="en-IN" sz="2000" spc="-1" strike="noStrike">
                <a:solidFill>
                  <a:srgbClr val="0070c0"/>
                </a:solidFill>
                <a:latin typeface="Calibri"/>
                <a:ea typeface="DejaVu Sans"/>
              </a:rPr>
              <a:t>Cultural</a:t>
            </a:r>
            <a:endParaRPr b="0" lang="en-IN" sz="2000" spc="-1" strike="noStrike">
              <a:latin typeface="Arial"/>
            </a:endParaRPr>
          </a:p>
          <a:p>
            <a:pPr lvl="1" marL="800280" indent="-342000">
              <a:lnSpc>
                <a:spcPct val="100000"/>
              </a:lnSpc>
              <a:spcBef>
                <a:spcPts val="300"/>
              </a:spcBef>
              <a:buClr>
                <a:srgbClr val="000000"/>
              </a:buClr>
              <a:buFont typeface="Wingdings" charset="2"/>
              <a:buChar char=""/>
            </a:pPr>
            <a:r>
              <a:rPr b="0" lang="en-IN" sz="2000" spc="-1" strike="noStrike">
                <a:solidFill>
                  <a:srgbClr val="000000"/>
                </a:solidFill>
                <a:latin typeface="Calibri"/>
                <a:ea typeface="DejaVu Sans"/>
              </a:rPr>
              <a:t>Social background (directed, people orientation to task orientation …)</a:t>
            </a:r>
            <a:endParaRPr b="0" lang="en-IN" sz="2000" spc="-1" strike="noStrike">
              <a:latin typeface="Arial"/>
            </a:endParaRPr>
          </a:p>
          <a:p>
            <a:pPr lvl="1" marL="800280" indent="-342000">
              <a:lnSpc>
                <a:spcPct val="100000"/>
              </a:lnSpc>
              <a:spcBef>
                <a:spcPts val="300"/>
              </a:spcBef>
              <a:buClr>
                <a:srgbClr val="000000"/>
              </a:buClr>
              <a:buFont typeface="Wingdings" charset="2"/>
              <a:buChar char=""/>
            </a:pPr>
            <a:r>
              <a:rPr b="0" lang="en-IN" sz="2000" spc="-1" strike="noStrike">
                <a:solidFill>
                  <a:srgbClr val="000000"/>
                </a:solidFill>
                <a:latin typeface="Calibri"/>
                <a:ea typeface="DejaVu Sans"/>
              </a:rPr>
              <a:t>Attitude to authority, National culture, Cultural distance ..</a:t>
            </a:r>
            <a:endParaRPr b="0" lang="en-IN" sz="2000" spc="-1" strike="noStrike">
              <a:latin typeface="Arial"/>
            </a:endParaRPr>
          </a:p>
          <a:p>
            <a:pPr lvl="1" marL="800280" indent="-342000">
              <a:lnSpc>
                <a:spcPct val="100000"/>
              </a:lnSpc>
              <a:spcBef>
                <a:spcPts val="300"/>
              </a:spcBef>
              <a:buClr>
                <a:srgbClr val="000000"/>
              </a:buClr>
              <a:buFont typeface="Wingdings" charset="2"/>
              <a:buChar char=""/>
            </a:pPr>
            <a:r>
              <a:rPr b="0" lang="en-IN" sz="2000" spc="-1" strike="noStrike">
                <a:solidFill>
                  <a:srgbClr val="000000"/>
                </a:solidFill>
                <a:latin typeface="Calibri"/>
                <a:ea typeface="DejaVu Sans"/>
              </a:rPr>
              <a:t>Projection (different tools and techniques, …)</a:t>
            </a:r>
            <a:endParaRPr b="0" lang="en-IN" sz="2000" spc="-1" strike="noStrike">
              <a:latin typeface="Arial"/>
            </a:endParaRPr>
          </a:p>
        </p:txBody>
      </p:sp>
      <p:pic>
        <p:nvPicPr>
          <p:cNvPr id="417" name="Picture 4" descr=""/>
          <p:cNvPicPr/>
          <p:nvPr/>
        </p:nvPicPr>
        <p:blipFill>
          <a:blip r:embed="rId1"/>
          <a:stretch/>
        </p:blipFill>
        <p:spPr>
          <a:xfrm>
            <a:off x="9245880" y="1203840"/>
            <a:ext cx="1309680" cy="1370520"/>
          </a:xfrm>
          <a:prstGeom prst="rect">
            <a:avLst/>
          </a:prstGeom>
          <a:ln>
            <a:noFill/>
          </a:ln>
        </p:spPr>
      </p:pic>
      <p:pic>
        <p:nvPicPr>
          <p:cNvPr id="418" name="Picture 6" descr=""/>
          <p:cNvPicPr/>
          <p:nvPr/>
        </p:nvPicPr>
        <p:blipFill>
          <a:blip r:embed="rId2"/>
          <a:stretch/>
        </p:blipFill>
        <p:spPr>
          <a:xfrm>
            <a:off x="8578080" y="2743200"/>
            <a:ext cx="2645280" cy="1241640"/>
          </a:xfrm>
          <a:prstGeom prst="rect">
            <a:avLst/>
          </a:prstGeom>
          <a:ln>
            <a:noFill/>
          </a:ln>
        </p:spPr>
      </p:pic>
      <p:pic>
        <p:nvPicPr>
          <p:cNvPr id="419" name="Picture 7" descr=""/>
          <p:cNvPicPr/>
          <p:nvPr/>
        </p:nvPicPr>
        <p:blipFill>
          <a:blip r:embed="rId3"/>
          <a:stretch/>
        </p:blipFill>
        <p:spPr>
          <a:xfrm>
            <a:off x="8964720" y="4264920"/>
            <a:ext cx="2561040" cy="1100160"/>
          </a:xfrm>
          <a:prstGeom prst="rect">
            <a:avLst/>
          </a:prstGeom>
          <a:ln>
            <a:noFill/>
          </a:ln>
        </p:spPr>
      </p:pic>
      <p:pic>
        <p:nvPicPr>
          <p:cNvPr id="420" name="Picture 2" descr=""/>
          <p:cNvPicPr/>
          <p:nvPr/>
        </p:nvPicPr>
        <p:blipFill>
          <a:blip r:embed="rId4"/>
          <a:stretch/>
        </p:blipFill>
        <p:spPr>
          <a:xfrm>
            <a:off x="9794520" y="5411160"/>
            <a:ext cx="2035800" cy="1268280"/>
          </a:xfrm>
          <a:prstGeom prst="rect">
            <a:avLst/>
          </a:prstGeom>
          <a:ln>
            <a:noFill/>
          </a:ln>
        </p:spPr>
      </p:pic>
    </p:spTree>
  </p:cSld>
  <p:timing>
    <p:tnLst>
      <p:par>
        <p:cTn id="354" dur="indefinite" restart="never" nodeType="tmRoot">
          <p:childTnLst>
            <p:seq>
              <p:cTn id="355" dur="indefinite" nodeType="mainSeq">
                <p:childTnLst>
                  <p:par>
                    <p:cTn id="356" fill="hold">
                      <p:stCondLst>
                        <p:cond delay="0"/>
                      </p:stCondLst>
                      <p:childTnLst>
                        <p:par>
                          <p:cTn id="357" fill="hold">
                            <p:stCondLst>
                              <p:cond delay="0"/>
                            </p:stCondLst>
                            <p:childTnLst>
                              <p:par>
                                <p:cTn id="358" nodeType="withEffect" fill="hold" presetClass="entr" presetID="1">
                                  <p:stCondLst>
                                    <p:cond delay="0"/>
                                  </p:stCondLst>
                                  <p:endCondLst>
                                    <p:cond delay="5000"/>
                                  </p:endCondLst>
                                  <p:childTnLst>
                                    <p:set>
                                      <p:cBhvr>
                                        <p:cTn id="359" dur="1" fill="hold">
                                          <p:stCondLst>
                                            <p:cond delay="0"/>
                                          </p:stCondLst>
                                        </p:cTn>
                                        <p:tgtEl>
                                          <p:spTgt spid="415">
                                            <p:txEl>
                                              <p:pRg st="0" end="0"/>
                                            </p:txEl>
                                          </p:spTgt>
                                        </p:tgtEl>
                                        <p:attrNameLst>
                                          <p:attrName>style.visibility</p:attrName>
                                        </p:attrNameLst>
                                      </p:cBhvr>
                                      <p:to>
                                        <p:strVal val="visible"/>
                                      </p:to>
                                    </p:set>
                                  </p:childTnLst>
                                </p:cTn>
                              </p:par>
                              <p:par>
                                <p:cTn id="360" nodeType="withEffect" fill="hold" presetClass="entr" presetID="1">
                                  <p:stCondLst>
                                    <p:cond delay="0"/>
                                  </p:stCondLst>
                                  <p:childTnLst>
                                    <p:set>
                                      <p:cBhvr>
                                        <p:cTn id="361" dur="1" fill="hold">
                                          <p:stCondLst>
                                            <p:cond delay="0"/>
                                          </p:stCondLst>
                                        </p:cTn>
                                        <p:tgtEl>
                                          <p:spTgt spid="417"/>
                                        </p:tgtEl>
                                        <p:attrNameLst>
                                          <p:attrName>style.visibility</p:attrName>
                                        </p:attrNameLst>
                                      </p:cBhvr>
                                      <p:to>
                                        <p:strVal val="visible"/>
                                      </p:to>
                                    </p:set>
                                  </p:childTnLst>
                                </p:cTn>
                              </p:par>
                            </p:childTnLst>
                          </p:cTn>
                        </p:par>
                      </p:childTnLst>
                    </p:cTn>
                  </p:par>
                  <p:par>
                    <p:cTn id="362" fill="hold">
                      <p:stCondLst>
                        <p:cond delay="indefinite"/>
                      </p:stCondLst>
                      <p:childTnLst>
                        <p:par>
                          <p:cTn id="363" fill="hold">
                            <p:stCondLst>
                              <p:cond delay="0"/>
                            </p:stCondLst>
                            <p:childTnLst>
                              <p:par>
                                <p:cTn id="364" nodeType="clickEffect" fill="hold" presetClass="entr" presetID="1">
                                  <p:stCondLst>
                                    <p:cond delay="0"/>
                                  </p:stCondLst>
                                  <p:childTnLst>
                                    <p:set>
                                      <p:cBhvr>
                                        <p:cTn id="365" dur="1" fill="hold">
                                          <p:stCondLst>
                                            <p:cond delay="0"/>
                                          </p:stCondLst>
                                        </p:cTn>
                                        <p:tgtEl>
                                          <p:spTgt spid="418"/>
                                        </p:tgtEl>
                                        <p:attrNameLst>
                                          <p:attrName>style.visibility</p:attrName>
                                        </p:attrNameLst>
                                      </p:cBhvr>
                                      <p:to>
                                        <p:strVal val="visible"/>
                                      </p:to>
                                    </p:set>
                                  </p:childTnLst>
                                </p:cTn>
                              </p:par>
                              <p:par>
                                <p:cTn id="366" nodeType="withEffect" fill="hold" presetClass="entr" presetID="1">
                                  <p:stCondLst>
                                    <p:cond delay="0"/>
                                  </p:stCondLst>
                                  <p:childTnLst>
                                    <p:set>
                                      <p:cBhvr>
                                        <p:cTn id="367" dur="1" fill="hold">
                                          <p:stCondLst>
                                            <p:cond delay="0"/>
                                          </p:stCondLst>
                                        </p:cTn>
                                        <p:tgtEl>
                                          <p:spTgt spid="416">
                                            <p:txEl>
                                              <p:pRg st="3" end="3"/>
                                            </p:txEl>
                                          </p:spTgt>
                                        </p:tgtEl>
                                        <p:attrNameLst>
                                          <p:attrName>style.visibility</p:attrName>
                                        </p:attrNameLst>
                                      </p:cBhvr>
                                      <p:to>
                                        <p:strVal val="visible"/>
                                      </p:to>
                                    </p:set>
                                  </p:childTnLst>
                                </p:cTn>
                              </p:par>
                              <p:par>
                                <p:cTn id="368" nodeType="withEffect" fill="hold" presetClass="entr" presetID="1">
                                  <p:stCondLst>
                                    <p:cond delay="0"/>
                                  </p:stCondLst>
                                  <p:childTnLst>
                                    <p:set>
                                      <p:cBhvr>
                                        <p:cTn id="369" dur="1" fill="hold">
                                          <p:stCondLst>
                                            <p:cond delay="0"/>
                                          </p:stCondLst>
                                        </p:cTn>
                                        <p:tgtEl>
                                          <p:spTgt spid="416">
                                            <p:txEl>
                                              <p:pRg st="4" end="4"/>
                                            </p:txEl>
                                          </p:spTgt>
                                        </p:tgtEl>
                                        <p:attrNameLst>
                                          <p:attrName>style.visibility</p:attrName>
                                        </p:attrNameLst>
                                      </p:cBhvr>
                                      <p:to>
                                        <p:strVal val="visible"/>
                                      </p:to>
                                    </p:set>
                                  </p:childTnLst>
                                </p:cTn>
                              </p:par>
                              <p:par>
                                <p:cTn id="370" nodeType="withEffect" fill="hold" presetClass="entr" presetID="1">
                                  <p:stCondLst>
                                    <p:cond delay="0"/>
                                  </p:stCondLst>
                                  <p:childTnLst>
                                    <p:set>
                                      <p:cBhvr>
                                        <p:cTn id="371" dur="1" fill="hold">
                                          <p:stCondLst>
                                            <p:cond delay="0"/>
                                          </p:stCondLst>
                                        </p:cTn>
                                        <p:tgtEl>
                                          <p:spTgt spid="416">
                                            <p:txEl>
                                              <p:pRg st="5" end="5"/>
                                            </p:txEl>
                                          </p:spTgt>
                                        </p:tgtEl>
                                        <p:attrNameLst>
                                          <p:attrName>style.visibility</p:attrName>
                                        </p:attrNameLst>
                                      </p:cBhvr>
                                      <p:to>
                                        <p:strVal val="visible"/>
                                      </p:to>
                                    </p:set>
                                  </p:childTnLst>
                                </p:cTn>
                              </p:par>
                            </p:childTnLst>
                          </p:cTn>
                        </p:par>
                      </p:childTnLst>
                    </p:cTn>
                  </p:par>
                  <p:par>
                    <p:cTn id="372" fill="hold">
                      <p:stCondLst>
                        <p:cond delay="indefinite"/>
                      </p:stCondLst>
                      <p:childTnLst>
                        <p:par>
                          <p:cTn id="373" fill="hold">
                            <p:stCondLst>
                              <p:cond delay="0"/>
                            </p:stCondLst>
                            <p:childTnLst>
                              <p:par>
                                <p:cTn id="374" nodeType="clickEffect" fill="hold" presetClass="entr" presetID="1">
                                  <p:stCondLst>
                                    <p:cond delay="0"/>
                                  </p:stCondLst>
                                  <p:childTnLst>
                                    <p:set>
                                      <p:cBhvr>
                                        <p:cTn id="375" dur="1" fill="hold">
                                          <p:stCondLst>
                                            <p:cond delay="0"/>
                                          </p:stCondLst>
                                        </p:cTn>
                                        <p:tgtEl>
                                          <p:spTgt spid="416">
                                            <p:txEl>
                                              <p:pRg st="6" end="6"/>
                                            </p:txEl>
                                          </p:spTgt>
                                        </p:tgtEl>
                                        <p:attrNameLst>
                                          <p:attrName>style.visibility</p:attrName>
                                        </p:attrNameLst>
                                      </p:cBhvr>
                                      <p:to>
                                        <p:strVal val="visible"/>
                                      </p:to>
                                    </p:set>
                                  </p:childTnLst>
                                </p:cTn>
                              </p:par>
                              <p:par>
                                <p:cTn id="376" nodeType="withEffect" fill="hold" presetClass="entr" presetID="1">
                                  <p:stCondLst>
                                    <p:cond delay="0"/>
                                  </p:stCondLst>
                                  <p:childTnLst>
                                    <p:set>
                                      <p:cBhvr>
                                        <p:cTn id="377" dur="1" fill="hold">
                                          <p:stCondLst>
                                            <p:cond delay="0"/>
                                          </p:stCondLst>
                                        </p:cTn>
                                        <p:tgtEl>
                                          <p:spTgt spid="416">
                                            <p:txEl>
                                              <p:pRg st="7" end="7"/>
                                            </p:txEl>
                                          </p:spTgt>
                                        </p:tgtEl>
                                        <p:attrNameLst>
                                          <p:attrName>style.visibility</p:attrName>
                                        </p:attrNameLst>
                                      </p:cBhvr>
                                      <p:to>
                                        <p:strVal val="visible"/>
                                      </p:to>
                                    </p:set>
                                  </p:childTnLst>
                                </p:cTn>
                              </p:par>
                              <p:par>
                                <p:cTn id="378" nodeType="withEffect" fill="hold" presetClass="entr" presetID="1">
                                  <p:stCondLst>
                                    <p:cond delay="0"/>
                                  </p:stCondLst>
                                  <p:childTnLst>
                                    <p:set>
                                      <p:cBhvr>
                                        <p:cTn id="379" dur="1" fill="hold">
                                          <p:stCondLst>
                                            <p:cond delay="0"/>
                                          </p:stCondLst>
                                        </p:cTn>
                                        <p:tgtEl>
                                          <p:spTgt spid="416">
                                            <p:txEl>
                                              <p:pRg st="8" end="8"/>
                                            </p:txEl>
                                          </p:spTgt>
                                        </p:tgtEl>
                                        <p:attrNameLst>
                                          <p:attrName>style.visibility</p:attrName>
                                        </p:attrNameLst>
                                      </p:cBhvr>
                                      <p:to>
                                        <p:strVal val="visible"/>
                                      </p:to>
                                    </p:set>
                                  </p:childTnLst>
                                </p:cTn>
                              </p:par>
                              <p:par>
                                <p:cTn id="380" nodeType="withEffect" fill="hold" presetClass="entr" presetID="1">
                                  <p:stCondLst>
                                    <p:cond delay="0"/>
                                  </p:stCondLst>
                                  <p:childTnLst>
                                    <p:set>
                                      <p:cBhvr>
                                        <p:cTn id="381" dur="1" fill="hold">
                                          <p:stCondLst>
                                            <p:cond delay="0"/>
                                          </p:stCondLst>
                                        </p:cTn>
                                        <p:tgtEl>
                                          <p:spTgt spid="419"/>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nodeType="clickEffect" fill="hold" presetClass="entr" presetID="1">
                                  <p:stCondLst>
                                    <p:cond delay="0"/>
                                  </p:stCondLst>
                                  <p:childTnLst>
                                    <p:set>
                                      <p:cBhvr>
                                        <p:cTn id="385" dur="1" fill="hold">
                                          <p:stCondLst>
                                            <p:cond delay="0"/>
                                          </p:stCondLst>
                                        </p:cTn>
                                        <p:tgtEl>
                                          <p:spTgt spid="416">
                                            <p:txEl>
                                              <p:pRg st="9" end="9"/>
                                            </p:txEl>
                                          </p:spTgt>
                                        </p:tgtEl>
                                        <p:attrNameLst>
                                          <p:attrName>style.visibility</p:attrName>
                                        </p:attrNameLst>
                                      </p:cBhvr>
                                      <p:to>
                                        <p:strVal val="visible"/>
                                      </p:to>
                                    </p:set>
                                  </p:childTnLst>
                                </p:cTn>
                              </p:par>
                              <p:par>
                                <p:cTn id="386" nodeType="withEffect" fill="hold" presetClass="entr" presetID="1">
                                  <p:stCondLst>
                                    <p:cond delay="0"/>
                                  </p:stCondLst>
                                  <p:childTnLst>
                                    <p:set>
                                      <p:cBhvr>
                                        <p:cTn id="387" dur="1" fill="hold">
                                          <p:stCondLst>
                                            <p:cond delay="0"/>
                                          </p:stCondLst>
                                        </p:cTn>
                                        <p:tgtEl>
                                          <p:spTgt spid="416">
                                            <p:txEl>
                                              <p:pRg st="10" end="10"/>
                                            </p:txEl>
                                          </p:spTgt>
                                        </p:tgtEl>
                                        <p:attrNameLst>
                                          <p:attrName>style.visibility</p:attrName>
                                        </p:attrNameLst>
                                      </p:cBhvr>
                                      <p:to>
                                        <p:strVal val="visible"/>
                                      </p:to>
                                    </p:set>
                                  </p:childTnLst>
                                </p:cTn>
                              </p:par>
                              <p:par>
                                <p:cTn id="388" nodeType="withEffect" fill="hold" presetClass="entr" presetID="1">
                                  <p:stCondLst>
                                    <p:cond delay="0"/>
                                  </p:stCondLst>
                                  <p:childTnLst>
                                    <p:set>
                                      <p:cBhvr>
                                        <p:cTn id="389" dur="1" fill="hold">
                                          <p:stCondLst>
                                            <p:cond delay="0"/>
                                          </p:stCondLst>
                                        </p:cTn>
                                        <p:tgtEl>
                                          <p:spTgt spid="416">
                                            <p:txEl>
                                              <p:pRg st="11" end="11"/>
                                            </p:txEl>
                                          </p:spTgt>
                                        </p:tgtEl>
                                        <p:attrNameLst>
                                          <p:attrName>style.visibility</p:attrName>
                                        </p:attrNameLst>
                                      </p:cBhvr>
                                      <p:to>
                                        <p:strVal val="visible"/>
                                      </p:to>
                                    </p:set>
                                  </p:childTnLst>
                                </p:cTn>
                              </p:par>
                              <p:par>
                                <p:cTn id="390" nodeType="withEffect" fill="hold" presetClass="entr" presetID="1">
                                  <p:stCondLst>
                                    <p:cond delay="0"/>
                                  </p:stCondLst>
                                  <p:childTnLst>
                                    <p:set>
                                      <p:cBhvr>
                                        <p:cTn id="391" dur="1" fill="hold">
                                          <p:stCondLst>
                                            <p:cond delay="0"/>
                                          </p:stCondLst>
                                        </p:cTn>
                                        <p:tgtEl>
                                          <p:spTgt spid="416">
                                            <p:txEl>
                                              <p:pRg st="12" end="12"/>
                                            </p:txEl>
                                          </p:spTgt>
                                        </p:tgtEl>
                                        <p:attrNameLst>
                                          <p:attrName>style.visibility</p:attrName>
                                        </p:attrNameLst>
                                      </p:cBhvr>
                                      <p:to>
                                        <p:strVal val="visible"/>
                                      </p:to>
                                    </p:set>
                                  </p:childTnLst>
                                </p:cTn>
                              </p:par>
                              <p:par>
                                <p:cTn id="392" nodeType="withEffect" fill="hold" presetClass="entr" presetID="1">
                                  <p:stCondLst>
                                    <p:cond delay="0"/>
                                  </p:stCondLst>
                                  <p:childTnLst>
                                    <p:set>
                                      <p:cBhvr>
                                        <p:cTn id="393"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124560" y="528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Overcoming Geographical distance challenges</a:t>
            </a:r>
            <a:endParaRPr b="0" lang="en-IN" sz="2400" spc="-1" strike="noStrike">
              <a:latin typeface="Arial"/>
            </a:endParaRPr>
          </a:p>
        </p:txBody>
      </p:sp>
      <p:sp>
        <p:nvSpPr>
          <p:cNvPr id="422" name="CustomShape 2"/>
          <p:cNvSpPr/>
          <p:nvPr/>
        </p:nvSpPr>
        <p:spPr>
          <a:xfrm>
            <a:off x="198720" y="1268280"/>
            <a:ext cx="7223040" cy="5503680"/>
          </a:xfrm>
          <a:prstGeom prst="rect">
            <a:avLst/>
          </a:prstGeom>
          <a:noFill/>
          <a:ln>
            <a:noFill/>
          </a:ln>
        </p:spPr>
        <p:style>
          <a:lnRef idx="0"/>
          <a:fillRef idx="0"/>
          <a:effectRef idx="0"/>
          <a:fontRef idx="minor"/>
        </p:style>
      </p:sp>
      <p:sp>
        <p:nvSpPr>
          <p:cNvPr id="423" name="CustomShape 3"/>
          <p:cNvSpPr/>
          <p:nvPr/>
        </p:nvSpPr>
        <p:spPr>
          <a:xfrm>
            <a:off x="124560" y="1047240"/>
            <a:ext cx="9775800" cy="3284640"/>
          </a:xfrm>
          <a:prstGeom prst="rect">
            <a:avLst/>
          </a:prstGeom>
          <a:noFill/>
          <a:ln>
            <a:noFill/>
          </a:ln>
        </p:spPr>
        <p:style>
          <a:lnRef idx="0"/>
          <a:fillRef idx="0"/>
          <a:effectRef idx="0"/>
          <a:fontRef idx="minor"/>
        </p:style>
        <p:txBody>
          <a:bodyPr lIns="90000" rIns="90000" tIns="45000" bIns="45000"/>
          <a:p>
            <a:pPr>
              <a:lnSpc>
                <a:spcPct val="100000"/>
              </a:lnSpc>
              <a:spcBef>
                <a:spcPts val="601"/>
              </a:spcBef>
              <a:spcAft>
                <a:spcPts val="601"/>
              </a:spcAft>
            </a:pPr>
            <a:r>
              <a:rPr b="1" lang="en-IN" sz="2400" spc="-1" strike="noStrike">
                <a:solidFill>
                  <a:srgbClr val="ff0000"/>
                </a:solidFill>
                <a:latin typeface="Calibri"/>
                <a:ea typeface="DejaVu Sans"/>
              </a:rPr>
              <a:t>Processes and Practices</a:t>
            </a:r>
            <a:endParaRPr b="0" lang="en-IN" sz="2400" spc="-1" strike="noStrike">
              <a:latin typeface="Arial"/>
            </a:endParaRPr>
          </a:p>
          <a:p>
            <a:pPr marL="343080" indent="-342000">
              <a:lnSpc>
                <a:spcPct val="100000"/>
              </a:lnSpc>
              <a:spcBef>
                <a:spcPts val="400"/>
              </a:spcBef>
              <a:spcAft>
                <a:spcPts val="400"/>
              </a:spcAft>
              <a:buClr>
                <a:srgbClr val="000000"/>
              </a:buClr>
              <a:buFont typeface="Wingdings" charset="2"/>
              <a:buChar char=""/>
            </a:pPr>
            <a:r>
              <a:rPr b="0" lang="en-IN" sz="2400" spc="-1" strike="noStrike">
                <a:solidFill>
                  <a:srgbClr val="000000"/>
                </a:solidFill>
                <a:latin typeface="Calibri"/>
                <a:ea typeface="DejaVu Sans"/>
              </a:rPr>
              <a:t>Evolve process for effective Global Software Engineering</a:t>
            </a:r>
            <a:endParaRPr b="0" lang="en-IN" sz="2400" spc="-1" strike="noStrike">
              <a:latin typeface="Arial"/>
            </a:endParaRPr>
          </a:p>
          <a:p>
            <a:pPr lvl="2" marL="1005840" indent="-273240">
              <a:lnSpc>
                <a:spcPct val="100000"/>
              </a:lnSpc>
              <a:spcBef>
                <a:spcPts val="400"/>
              </a:spcBef>
              <a:spcAft>
                <a:spcPts val="400"/>
              </a:spcAft>
              <a:buClr>
                <a:srgbClr val="0070c0"/>
              </a:buClr>
              <a:buFont typeface="Wingdings" charset="2"/>
              <a:buChar char=""/>
            </a:pPr>
            <a:r>
              <a:rPr b="0" lang="en-IN" sz="2400" spc="-1" strike="noStrike">
                <a:solidFill>
                  <a:srgbClr val="0070c0"/>
                </a:solidFill>
                <a:latin typeface="Calibri"/>
                <a:ea typeface="DejaVu Sans"/>
              </a:rPr>
              <a:t>Collaboration Models</a:t>
            </a:r>
            <a:endParaRPr b="0" lang="en-IN" sz="2400" spc="-1" strike="noStrike">
              <a:latin typeface="Arial"/>
            </a:endParaRPr>
          </a:p>
          <a:p>
            <a:pPr lvl="2" marL="1005840" indent="-273240">
              <a:lnSpc>
                <a:spcPct val="100000"/>
              </a:lnSpc>
              <a:spcBef>
                <a:spcPts val="400"/>
              </a:spcBef>
              <a:spcAft>
                <a:spcPts val="400"/>
              </a:spcAft>
              <a:buClr>
                <a:srgbClr val="c00000"/>
              </a:buClr>
              <a:buFont typeface="Wingdings" charset="2"/>
              <a:buChar char=""/>
            </a:pPr>
            <a:r>
              <a:rPr b="0" lang="en-IN" sz="2400" spc="-1" strike="noStrike">
                <a:solidFill>
                  <a:srgbClr val="c00000"/>
                </a:solidFill>
                <a:latin typeface="Calibri"/>
                <a:ea typeface="DejaVu Sans"/>
              </a:rPr>
              <a:t>Teaming Models</a:t>
            </a:r>
            <a:endParaRPr b="0" lang="en-IN" sz="2400" spc="-1" strike="noStrike">
              <a:latin typeface="Arial"/>
            </a:endParaRPr>
          </a:p>
          <a:p>
            <a:pPr lvl="1" marL="343080" indent="-342000">
              <a:lnSpc>
                <a:spcPct val="100000"/>
              </a:lnSpc>
              <a:spcBef>
                <a:spcPts val="400"/>
              </a:spcBef>
              <a:spcAft>
                <a:spcPts val="400"/>
              </a:spcAft>
              <a:buClr>
                <a:srgbClr val="000000"/>
              </a:buClr>
              <a:buFont typeface="Wingdings" charset="2"/>
              <a:buChar char=""/>
            </a:pPr>
            <a:r>
              <a:rPr b="0" lang="en-IN" sz="2400" spc="-1" strike="noStrike">
                <a:solidFill>
                  <a:srgbClr val="000000"/>
                </a:solidFill>
                <a:latin typeface="Calibri"/>
                <a:ea typeface="DejaVu Sans"/>
              </a:rPr>
              <a:t>Specific Practices</a:t>
            </a:r>
            <a:endParaRPr b="0" lang="en-IN" sz="2400" spc="-1" strike="noStrike">
              <a:latin typeface="Arial"/>
            </a:endParaRPr>
          </a:p>
          <a:p>
            <a:pPr lvl="2" marL="1005840" indent="-273240">
              <a:lnSpc>
                <a:spcPct val="100000"/>
              </a:lnSpc>
              <a:spcBef>
                <a:spcPts val="400"/>
              </a:spcBef>
              <a:spcAft>
                <a:spcPts val="400"/>
              </a:spcAft>
              <a:buClr>
                <a:srgbClr val="0070c0"/>
              </a:buClr>
              <a:buFont typeface="Wingdings" charset="2"/>
              <a:buChar char=""/>
            </a:pPr>
            <a:r>
              <a:rPr b="0" lang="en-IN" sz="2400" spc="-1" strike="noStrike">
                <a:solidFill>
                  <a:srgbClr val="0070c0"/>
                </a:solidFill>
                <a:latin typeface="Calibri"/>
                <a:ea typeface="DejaVu Sans"/>
              </a:rPr>
              <a:t>Communication practices</a:t>
            </a:r>
            <a:endParaRPr b="0" lang="en-IN" sz="2400" spc="-1" strike="noStrike">
              <a:latin typeface="Arial"/>
            </a:endParaRPr>
          </a:p>
          <a:p>
            <a:pPr lvl="2" marL="1005840" indent="-273240">
              <a:lnSpc>
                <a:spcPct val="100000"/>
              </a:lnSpc>
              <a:spcBef>
                <a:spcPts val="400"/>
              </a:spcBef>
              <a:spcAft>
                <a:spcPts val="400"/>
              </a:spcAft>
              <a:buClr>
                <a:srgbClr val="c00000"/>
              </a:buClr>
              <a:buFont typeface="Wingdings" charset="2"/>
              <a:buChar char=""/>
            </a:pPr>
            <a:r>
              <a:rPr b="0" lang="en-IN" sz="2400" spc="-1" strike="noStrike">
                <a:solidFill>
                  <a:srgbClr val="c00000"/>
                </a:solidFill>
                <a:latin typeface="Calibri"/>
                <a:ea typeface="DejaVu Sans"/>
              </a:rPr>
              <a:t>Project Management practices</a:t>
            </a:r>
            <a:endParaRPr b="0" lang="en-IN" sz="2400" spc="-1" strike="noStrike">
              <a:latin typeface="Arial"/>
            </a:endParaRPr>
          </a:p>
        </p:txBody>
      </p:sp>
      <p:pic>
        <p:nvPicPr>
          <p:cNvPr id="424" name="Picture 6" descr=""/>
          <p:cNvPicPr/>
          <p:nvPr/>
        </p:nvPicPr>
        <p:blipFill>
          <a:blip r:embed="rId1"/>
          <a:stretch/>
        </p:blipFill>
        <p:spPr>
          <a:xfrm>
            <a:off x="8607600" y="1047240"/>
            <a:ext cx="2180160" cy="2789640"/>
          </a:xfrm>
          <a:prstGeom prst="rect">
            <a:avLst/>
          </a:prstGeom>
          <a:ln>
            <a:noFill/>
          </a:ln>
        </p:spPr>
      </p:pic>
      <p:pic>
        <p:nvPicPr>
          <p:cNvPr id="425" name="Picture 4" descr=""/>
          <p:cNvPicPr/>
          <p:nvPr/>
        </p:nvPicPr>
        <p:blipFill>
          <a:blip r:embed="rId2"/>
          <a:stretch/>
        </p:blipFill>
        <p:spPr>
          <a:xfrm>
            <a:off x="7747560" y="4239720"/>
            <a:ext cx="4158000" cy="2245320"/>
          </a:xfrm>
          <a:prstGeom prst="rect">
            <a:avLst/>
          </a:prstGeom>
          <a:ln>
            <a:noFill/>
          </a:ln>
        </p:spPr>
      </p:pic>
      <p:sp>
        <p:nvSpPr>
          <p:cNvPr id="426" name="CustomShape 4"/>
          <p:cNvSpPr/>
          <p:nvPr/>
        </p:nvSpPr>
        <p:spPr>
          <a:xfrm>
            <a:off x="851400" y="4366080"/>
            <a:ext cx="6140520" cy="2201400"/>
          </a:xfrm>
          <a:prstGeom prst="rect">
            <a:avLst/>
          </a:prstGeom>
          <a:noFill/>
          <a:ln>
            <a:noFill/>
          </a:ln>
        </p:spPr>
        <p:style>
          <a:lnRef idx="0"/>
          <a:fillRef idx="0"/>
          <a:effectRef idx="0"/>
          <a:fontRef idx="minor"/>
        </p:style>
        <p:txBody>
          <a:bodyPr lIns="90000" rIns="90000" tIns="45000" bIns="45000"/>
          <a:p>
            <a:pPr lvl="1" marL="800280" indent="-342000">
              <a:lnSpc>
                <a:spcPct val="110000"/>
              </a:lnSpc>
              <a:buClr>
                <a:srgbClr val="000000"/>
              </a:buClr>
              <a:buFont typeface="Wingdings" charset="2"/>
              <a:buChar char=""/>
            </a:pPr>
            <a:r>
              <a:rPr b="0" lang="en-IN" sz="1800" spc="-1" strike="noStrike">
                <a:solidFill>
                  <a:srgbClr val="000000"/>
                </a:solidFill>
                <a:latin typeface="Calibri"/>
                <a:ea typeface="DejaVu Sans"/>
              </a:rPr>
              <a:t>Common ground</a:t>
            </a:r>
            <a:endParaRPr b="0" lang="en-IN" sz="1800" spc="-1" strike="noStrike">
              <a:latin typeface="Arial"/>
            </a:endParaRPr>
          </a:p>
          <a:p>
            <a:pPr lvl="1" marL="800280" indent="-342000">
              <a:lnSpc>
                <a:spcPct val="110000"/>
              </a:lnSpc>
              <a:buClr>
                <a:srgbClr val="000000"/>
              </a:buClr>
              <a:buFont typeface="Wingdings" charset="2"/>
              <a:buChar char=""/>
            </a:pPr>
            <a:r>
              <a:rPr b="0" lang="en-IN" sz="1800" spc="-1" strike="noStrike">
                <a:solidFill>
                  <a:srgbClr val="000000"/>
                </a:solidFill>
                <a:latin typeface="Calibri"/>
                <a:ea typeface="DejaVu Sans"/>
              </a:rPr>
              <a:t>De-Coupling of work</a:t>
            </a:r>
            <a:endParaRPr b="0" lang="en-IN" sz="1800" spc="-1" strike="noStrike">
              <a:latin typeface="Arial"/>
            </a:endParaRPr>
          </a:p>
          <a:p>
            <a:pPr lvl="1" marL="800280" indent="-342000">
              <a:lnSpc>
                <a:spcPct val="110000"/>
              </a:lnSpc>
              <a:buClr>
                <a:srgbClr val="000000"/>
              </a:buClr>
              <a:buFont typeface="Wingdings" charset="2"/>
              <a:buChar char=""/>
            </a:pPr>
            <a:r>
              <a:rPr b="0" lang="en-IN" sz="1800" spc="-1" strike="noStrike">
                <a:solidFill>
                  <a:srgbClr val="000000"/>
                </a:solidFill>
                <a:latin typeface="Calibri"/>
                <a:ea typeface="DejaVu Sans"/>
              </a:rPr>
              <a:t>Collaboration readiness</a:t>
            </a:r>
            <a:endParaRPr b="0" lang="en-IN" sz="1800" spc="-1" strike="noStrike">
              <a:latin typeface="Arial"/>
            </a:endParaRPr>
          </a:p>
          <a:p>
            <a:pPr lvl="1" marL="800280" indent="-342000">
              <a:lnSpc>
                <a:spcPct val="110000"/>
              </a:lnSpc>
              <a:buClr>
                <a:srgbClr val="000000"/>
              </a:buClr>
              <a:buFont typeface="Wingdings" charset="2"/>
              <a:buChar char=""/>
            </a:pPr>
            <a:r>
              <a:rPr b="0" lang="en-IN" sz="1800" spc="-1" strike="noStrike">
                <a:solidFill>
                  <a:srgbClr val="000000"/>
                </a:solidFill>
                <a:latin typeface="Calibri"/>
                <a:ea typeface="DejaVu Sans"/>
              </a:rPr>
              <a:t>Technology readiness</a:t>
            </a:r>
            <a:endParaRPr b="0" lang="en-IN" sz="1800" spc="-1" strike="noStrike">
              <a:latin typeface="Arial"/>
            </a:endParaRPr>
          </a:p>
          <a:p>
            <a:pPr lvl="1" marL="800280" indent="-342000">
              <a:lnSpc>
                <a:spcPct val="110000"/>
              </a:lnSpc>
              <a:buClr>
                <a:srgbClr val="000000"/>
              </a:buClr>
              <a:buFont typeface="Wingdings" charset="2"/>
              <a:buChar char=""/>
            </a:pPr>
            <a:r>
              <a:rPr b="0" lang="en-IN" sz="1800" spc="-1" strike="noStrike">
                <a:solidFill>
                  <a:srgbClr val="000000"/>
                </a:solidFill>
                <a:latin typeface="Calibri"/>
                <a:ea typeface="DejaVu Sans"/>
              </a:rPr>
              <a:t>Empowerment</a:t>
            </a:r>
            <a:endParaRPr b="0" lang="en-IN" sz="1800" spc="-1" strike="noStrike">
              <a:latin typeface="Arial"/>
            </a:endParaRPr>
          </a:p>
          <a:p>
            <a:pPr lvl="1" marL="800280" indent="-342000">
              <a:lnSpc>
                <a:spcPct val="110000"/>
              </a:lnSpc>
              <a:buClr>
                <a:srgbClr val="000000"/>
              </a:buClr>
              <a:buFont typeface="Wingdings" charset="2"/>
              <a:buChar char=""/>
            </a:pPr>
            <a:r>
              <a:rPr b="0" lang="en-IN" sz="1800" spc="-1" strike="noStrike">
                <a:solidFill>
                  <a:srgbClr val="000000"/>
                </a:solidFill>
                <a:latin typeface="Calibri"/>
                <a:ea typeface="DejaVu Sans"/>
              </a:rPr>
              <a:t>Cultural Awareness</a:t>
            </a:r>
            <a:endParaRPr b="0" lang="en-IN" sz="1800" spc="-1" strike="noStrike">
              <a:latin typeface="Arial"/>
            </a:endParaRPr>
          </a:p>
          <a:p>
            <a:pPr lvl="1" marL="800280" indent="-342000">
              <a:lnSpc>
                <a:spcPct val="110000"/>
              </a:lnSpc>
              <a:buClr>
                <a:srgbClr val="000000"/>
              </a:buClr>
              <a:buFont typeface="Wingdings" charset="2"/>
              <a:buChar char=""/>
            </a:pPr>
            <a:r>
              <a:rPr b="0" lang="en-IN" sz="1800" spc="-1" strike="noStrike">
                <a:solidFill>
                  <a:srgbClr val="000000"/>
                </a:solidFill>
                <a:latin typeface="Calibri"/>
                <a:ea typeface="DejaVu Sans"/>
              </a:rPr>
              <a:t>Communication</a:t>
            </a:r>
            <a:endParaRPr b="0" lang="en-IN" sz="1800" spc="-1" strike="noStrike">
              <a:latin typeface="Arial"/>
            </a:endParaRPr>
          </a:p>
        </p:txBody>
      </p:sp>
    </p:spTree>
  </p:cSld>
  <p:timing>
    <p:tnLst>
      <p:par>
        <p:cTn id="394" dur="indefinite" restart="never" nodeType="tmRoot">
          <p:childTnLst>
            <p:seq>
              <p:cTn id="395" dur="indefinite" nodeType="mainSeq">
                <p:childTnLst>
                  <p:par>
                    <p:cTn id="396" fill="hold">
                      <p:stCondLst>
                        <p:cond delay="0"/>
                      </p:stCondLst>
                      <p:childTnLst>
                        <p:par>
                          <p:cTn id="397" fill="hold">
                            <p:stCondLst>
                              <p:cond delay="0"/>
                            </p:stCondLst>
                            <p:childTnLst>
                              <p:par>
                                <p:cTn id="398" nodeType="withEffect" fill="hold" presetClass="entr" presetID="1">
                                  <p:stCondLst>
                                    <p:cond delay="0"/>
                                  </p:stCondLst>
                                  <p:endCondLst>
                                    <p:cond delay="5000"/>
                                  </p:endCondLst>
                                  <p:childTnLst>
                                    <p:set>
                                      <p:cBhvr>
                                        <p:cTn id="399" dur="1" fill="hold">
                                          <p:stCondLst>
                                            <p:cond delay="0"/>
                                          </p:stCondLst>
                                        </p:cTn>
                                        <p:tgtEl>
                                          <p:spTgt spid="422">
                                            <p:txEl>
                                              <p:pRg st="0" end="0"/>
                                            </p:txEl>
                                          </p:spTgt>
                                        </p:tgtEl>
                                        <p:attrNameLst>
                                          <p:attrName>style.visibility</p:attrName>
                                        </p:attrNameLst>
                                      </p:cBhvr>
                                      <p:to>
                                        <p:strVal val="visible"/>
                                      </p:to>
                                    </p:set>
                                  </p:childTnLst>
                                </p:cTn>
                              </p:par>
                              <p:par>
                                <p:cTn id="400" nodeType="withEffect" fill="hold" presetClass="entr" presetID="1">
                                  <p:stCondLst>
                                    <p:cond delay="0"/>
                                  </p:stCondLst>
                                  <p:childTnLst>
                                    <p:set>
                                      <p:cBhvr>
                                        <p:cTn id="401" dur="1" fill="hold">
                                          <p:stCondLst>
                                            <p:cond delay="0"/>
                                          </p:stCondLst>
                                        </p:cTn>
                                        <p:tgtEl>
                                          <p:spTgt spid="423">
                                            <p:txEl>
                                              <p:pRg st="2" end="2"/>
                                            </p:txEl>
                                          </p:spTgt>
                                        </p:tgtEl>
                                        <p:attrNameLst>
                                          <p:attrName>style.visibility</p:attrName>
                                        </p:attrNameLst>
                                      </p:cBhvr>
                                      <p:to>
                                        <p:strVal val="visible"/>
                                      </p:to>
                                    </p:set>
                                  </p:childTnLst>
                                </p:cTn>
                              </p:par>
                              <p:par>
                                <p:cTn id="402" nodeType="withEffect" fill="hold" presetClass="entr" presetID="1">
                                  <p:stCondLst>
                                    <p:cond delay="0"/>
                                  </p:stCondLst>
                                  <p:childTnLst>
                                    <p:set>
                                      <p:cBhvr>
                                        <p:cTn id="403" dur="1" fill="hold">
                                          <p:stCondLst>
                                            <p:cond delay="0"/>
                                          </p:stCondLst>
                                        </p:cTn>
                                        <p:tgtEl>
                                          <p:spTgt spid="423">
                                            <p:txEl>
                                              <p:pRg st="3" end="3"/>
                                            </p:txEl>
                                          </p:spTgt>
                                        </p:tgtEl>
                                        <p:attrNameLst>
                                          <p:attrName>style.visibility</p:attrName>
                                        </p:attrNameLst>
                                      </p:cBhvr>
                                      <p:to>
                                        <p:strVal val="visible"/>
                                      </p:to>
                                    </p:set>
                                  </p:childTnLst>
                                </p:cTn>
                              </p:par>
                              <p:par>
                                <p:cTn id="404" nodeType="withEffect" fill="hold" presetClass="entr" presetID="1">
                                  <p:stCondLst>
                                    <p:cond delay="0"/>
                                  </p:stCondLst>
                                  <p:childTnLst>
                                    <p:set>
                                      <p:cBhvr>
                                        <p:cTn id="405" dur="1" fill="hold">
                                          <p:stCondLst>
                                            <p:cond delay="0"/>
                                          </p:stCondLst>
                                        </p:cTn>
                                        <p:tgtEl>
                                          <p:spTgt spid="424"/>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nodeType="clickEffect" fill="hold" presetClass="entr" presetID="1">
                                  <p:stCondLst>
                                    <p:cond delay="0"/>
                                  </p:stCondLst>
                                  <p:childTnLst>
                                    <p:set>
                                      <p:cBhvr>
                                        <p:cTn id="409" dur="1" fill="hold">
                                          <p:stCondLst>
                                            <p:cond delay="0"/>
                                          </p:stCondLst>
                                        </p:cTn>
                                        <p:tgtEl>
                                          <p:spTgt spid="423">
                                            <p:txEl>
                                              <p:pRg st="4" end="4"/>
                                            </p:txEl>
                                          </p:spTgt>
                                        </p:tgtEl>
                                        <p:attrNameLst>
                                          <p:attrName>style.visibility</p:attrName>
                                        </p:attrNameLst>
                                      </p:cBhvr>
                                      <p:to>
                                        <p:strVal val="visible"/>
                                      </p:to>
                                    </p:set>
                                  </p:childTnLst>
                                </p:cTn>
                              </p:par>
                              <p:par>
                                <p:cTn id="410" nodeType="withEffect" fill="hold" presetClass="entr" presetID="1">
                                  <p:stCondLst>
                                    <p:cond delay="0"/>
                                  </p:stCondLst>
                                  <p:childTnLst>
                                    <p:set>
                                      <p:cBhvr>
                                        <p:cTn id="411" dur="1" fill="hold">
                                          <p:stCondLst>
                                            <p:cond delay="0"/>
                                          </p:stCondLst>
                                        </p:cTn>
                                        <p:tgtEl>
                                          <p:spTgt spid="423">
                                            <p:txEl>
                                              <p:pRg st="5" end="5"/>
                                            </p:txEl>
                                          </p:spTgt>
                                        </p:tgtEl>
                                        <p:attrNameLst>
                                          <p:attrName>style.visibility</p:attrName>
                                        </p:attrNameLst>
                                      </p:cBhvr>
                                      <p:to>
                                        <p:strVal val="visible"/>
                                      </p:to>
                                    </p:set>
                                  </p:childTnLst>
                                </p:cTn>
                              </p:par>
                              <p:par>
                                <p:cTn id="412" nodeType="withEffect" fill="hold" presetClass="entr" presetID="1">
                                  <p:stCondLst>
                                    <p:cond delay="0"/>
                                  </p:stCondLst>
                                  <p:childTnLst>
                                    <p:set>
                                      <p:cBhvr>
                                        <p:cTn id="413" dur="1" fill="hold">
                                          <p:stCondLst>
                                            <p:cond delay="0"/>
                                          </p:stCondLst>
                                        </p:cTn>
                                        <p:tgtEl>
                                          <p:spTgt spid="423">
                                            <p:txEl>
                                              <p:pRg st="6" end="6"/>
                                            </p:txEl>
                                          </p:spTgt>
                                        </p:tgtEl>
                                        <p:attrNameLst>
                                          <p:attrName>style.visibility</p:attrName>
                                        </p:attrNameLst>
                                      </p:cBhvr>
                                      <p:to>
                                        <p:strVal val="visible"/>
                                      </p:to>
                                    </p:set>
                                  </p:childTnLst>
                                </p:cTn>
                              </p:par>
                              <p:par>
                                <p:cTn id="414" nodeType="withEffect" fill="hold" presetClass="entr" presetID="1">
                                  <p:stCondLst>
                                    <p:cond delay="0"/>
                                  </p:stCondLst>
                                  <p:childTnLst>
                                    <p:set>
                                      <p:cBhvr>
                                        <p:cTn id="415" dur="1" fill="hold">
                                          <p:stCondLst>
                                            <p:cond delay="0"/>
                                          </p:stCondLst>
                                        </p:cTn>
                                        <p:tgtEl>
                                          <p:spTgt spid="426">
                                            <p:txEl>
                                              <p:pRg st="0" end="0"/>
                                            </p:txEl>
                                          </p:spTgt>
                                        </p:tgtEl>
                                        <p:attrNameLst>
                                          <p:attrName>style.visibility</p:attrName>
                                        </p:attrNameLst>
                                      </p:cBhvr>
                                      <p:to>
                                        <p:strVal val="visible"/>
                                      </p:to>
                                    </p:set>
                                  </p:childTnLst>
                                </p:cTn>
                              </p:par>
                              <p:par>
                                <p:cTn id="416" nodeType="withEffect" fill="hold" presetClass="entr" presetID="1">
                                  <p:stCondLst>
                                    <p:cond delay="0"/>
                                  </p:stCondLst>
                                  <p:childTnLst>
                                    <p:set>
                                      <p:cBhvr>
                                        <p:cTn id="417" dur="1" fill="hold">
                                          <p:stCondLst>
                                            <p:cond delay="0"/>
                                          </p:stCondLst>
                                        </p:cTn>
                                        <p:tgtEl>
                                          <p:spTgt spid="426">
                                            <p:txEl>
                                              <p:pRg st="1" end="1"/>
                                            </p:txEl>
                                          </p:spTgt>
                                        </p:tgtEl>
                                        <p:attrNameLst>
                                          <p:attrName>style.visibility</p:attrName>
                                        </p:attrNameLst>
                                      </p:cBhvr>
                                      <p:to>
                                        <p:strVal val="visible"/>
                                      </p:to>
                                    </p:set>
                                  </p:childTnLst>
                                </p:cTn>
                              </p:par>
                              <p:par>
                                <p:cTn id="418" nodeType="withEffect" fill="hold" presetClass="entr" presetID="1">
                                  <p:stCondLst>
                                    <p:cond delay="0"/>
                                  </p:stCondLst>
                                  <p:childTnLst>
                                    <p:set>
                                      <p:cBhvr>
                                        <p:cTn id="419" dur="1" fill="hold">
                                          <p:stCondLst>
                                            <p:cond delay="0"/>
                                          </p:stCondLst>
                                        </p:cTn>
                                        <p:tgtEl>
                                          <p:spTgt spid="426">
                                            <p:txEl>
                                              <p:pRg st="2" end="2"/>
                                            </p:txEl>
                                          </p:spTgt>
                                        </p:tgtEl>
                                        <p:attrNameLst>
                                          <p:attrName>style.visibility</p:attrName>
                                        </p:attrNameLst>
                                      </p:cBhvr>
                                      <p:to>
                                        <p:strVal val="visible"/>
                                      </p:to>
                                    </p:set>
                                  </p:childTnLst>
                                </p:cTn>
                              </p:par>
                              <p:par>
                                <p:cTn id="420" nodeType="withEffect" fill="hold" presetClass="entr" presetID="1">
                                  <p:stCondLst>
                                    <p:cond delay="0"/>
                                  </p:stCondLst>
                                  <p:childTnLst>
                                    <p:set>
                                      <p:cBhvr>
                                        <p:cTn id="421" dur="1" fill="hold">
                                          <p:stCondLst>
                                            <p:cond delay="0"/>
                                          </p:stCondLst>
                                        </p:cTn>
                                        <p:tgtEl>
                                          <p:spTgt spid="426">
                                            <p:txEl>
                                              <p:pRg st="3" end="3"/>
                                            </p:txEl>
                                          </p:spTgt>
                                        </p:tgtEl>
                                        <p:attrNameLst>
                                          <p:attrName>style.visibility</p:attrName>
                                        </p:attrNameLst>
                                      </p:cBhvr>
                                      <p:to>
                                        <p:strVal val="visible"/>
                                      </p:to>
                                    </p:set>
                                  </p:childTnLst>
                                </p:cTn>
                              </p:par>
                              <p:par>
                                <p:cTn id="422" nodeType="withEffect" fill="hold" presetClass="entr" presetID="1">
                                  <p:stCondLst>
                                    <p:cond delay="0"/>
                                  </p:stCondLst>
                                  <p:childTnLst>
                                    <p:set>
                                      <p:cBhvr>
                                        <p:cTn id="423" dur="1" fill="hold">
                                          <p:stCondLst>
                                            <p:cond delay="0"/>
                                          </p:stCondLst>
                                        </p:cTn>
                                        <p:tgtEl>
                                          <p:spTgt spid="426">
                                            <p:txEl>
                                              <p:pRg st="4" end="4"/>
                                            </p:txEl>
                                          </p:spTgt>
                                        </p:tgtEl>
                                        <p:attrNameLst>
                                          <p:attrName>style.visibility</p:attrName>
                                        </p:attrNameLst>
                                      </p:cBhvr>
                                      <p:to>
                                        <p:strVal val="visible"/>
                                      </p:to>
                                    </p:set>
                                  </p:childTnLst>
                                </p:cTn>
                              </p:par>
                              <p:par>
                                <p:cTn id="424" nodeType="withEffect" fill="hold" presetClass="entr" presetID="1">
                                  <p:stCondLst>
                                    <p:cond delay="0"/>
                                  </p:stCondLst>
                                  <p:childTnLst>
                                    <p:set>
                                      <p:cBhvr>
                                        <p:cTn id="425" dur="1" fill="hold">
                                          <p:stCondLst>
                                            <p:cond delay="0"/>
                                          </p:stCondLst>
                                        </p:cTn>
                                        <p:tgtEl>
                                          <p:spTgt spid="426">
                                            <p:txEl>
                                              <p:pRg st="5" end="5"/>
                                            </p:txEl>
                                          </p:spTgt>
                                        </p:tgtEl>
                                        <p:attrNameLst>
                                          <p:attrName>style.visibility</p:attrName>
                                        </p:attrNameLst>
                                      </p:cBhvr>
                                      <p:to>
                                        <p:strVal val="visible"/>
                                      </p:to>
                                    </p:set>
                                  </p:childTnLst>
                                </p:cTn>
                              </p:par>
                              <p:par>
                                <p:cTn id="426" nodeType="withEffect" fill="hold" presetClass="entr" presetID="1">
                                  <p:stCondLst>
                                    <p:cond delay="0"/>
                                  </p:stCondLst>
                                  <p:childTnLst>
                                    <p:set>
                                      <p:cBhvr>
                                        <p:cTn id="427" dur="1" fill="hold">
                                          <p:stCondLst>
                                            <p:cond delay="0"/>
                                          </p:stCondLst>
                                        </p:cTn>
                                        <p:tgtEl>
                                          <p:spTgt spid="426">
                                            <p:txEl>
                                              <p:pRg st="6" end="6"/>
                                            </p:txEl>
                                          </p:spTgt>
                                        </p:tgtEl>
                                        <p:attrNameLst>
                                          <p:attrName>style.visibility</p:attrName>
                                        </p:attrNameLst>
                                      </p:cBhvr>
                                      <p:to>
                                        <p:strVal val="visible"/>
                                      </p:to>
                                    </p:set>
                                  </p:childTnLst>
                                </p:cTn>
                              </p:par>
                              <p:par>
                                <p:cTn id="428" nodeType="withEffect" fill="hold" presetClass="entr" presetID="1">
                                  <p:stCondLst>
                                    <p:cond delay="0"/>
                                  </p:stCondLst>
                                  <p:childTnLst>
                                    <p:set>
                                      <p:cBhvr>
                                        <p:cTn id="429"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27" name="Group 1"/>
          <p:cNvGrpSpPr/>
          <p:nvPr/>
        </p:nvGrpSpPr>
        <p:grpSpPr>
          <a:xfrm>
            <a:off x="314280" y="349920"/>
            <a:ext cx="11517480" cy="6216840"/>
            <a:chOff x="314280" y="349920"/>
            <a:chExt cx="11517480" cy="6216840"/>
          </a:xfrm>
        </p:grpSpPr>
        <p:sp>
          <p:nvSpPr>
            <p:cNvPr id="428" name="CustomShape 2"/>
            <p:cNvSpPr/>
            <p:nvPr/>
          </p:nvSpPr>
          <p:spPr>
            <a:xfrm>
              <a:off x="11786400" y="36072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29" name="CustomShape 3"/>
            <p:cNvSpPr/>
            <p:nvPr/>
          </p:nvSpPr>
          <p:spPr>
            <a:xfrm rot="5400000">
              <a:off x="11276280" y="-16056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30" name="CustomShape 4"/>
            <p:cNvSpPr/>
            <p:nvPr/>
          </p:nvSpPr>
          <p:spPr>
            <a:xfrm rot="5400000">
              <a:off x="824760" y="601128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31" name="CustomShape 5"/>
            <p:cNvSpPr/>
            <p:nvPr/>
          </p:nvSpPr>
          <p:spPr>
            <a:xfrm rot="10800000">
              <a:off x="315000" y="549072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430" dur="indefinite" restart="never" nodeType="tmRoot">
          <p:childTnLst>
            <p:seq>
              <p:cTn id="431"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288720" y="2306160"/>
            <a:ext cx="7496280" cy="63828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ea typeface="DejaVu Sans"/>
              </a:rPr>
              <a:t>ITSM and ITIL</a:t>
            </a:r>
            <a:endParaRPr b="0" lang="en-IN" sz="3600" spc="-1" strike="noStrike">
              <a:latin typeface="Arial"/>
            </a:endParaRPr>
          </a:p>
        </p:txBody>
      </p:sp>
      <p:sp>
        <p:nvSpPr>
          <p:cNvPr id="433" name="CustomShape 2"/>
          <p:cNvSpPr/>
          <p:nvPr/>
        </p:nvSpPr>
        <p:spPr>
          <a:xfrm>
            <a:off x="1541160" y="3643920"/>
            <a:ext cx="1381320" cy="51624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800" spc="-1" strike="noStrike">
                <a:solidFill>
                  <a:srgbClr val="7030a0"/>
                </a:solidFill>
                <a:latin typeface="Calibri"/>
                <a:ea typeface="DejaVu Sans"/>
              </a:rPr>
              <a:t>Unit 5</a:t>
            </a:r>
            <a:endParaRPr b="0" lang="en-IN" sz="2800" spc="-1" strike="noStrike">
              <a:latin typeface="Arial"/>
            </a:endParaRPr>
          </a:p>
        </p:txBody>
      </p:sp>
    </p:spTree>
  </p:cSld>
  <p:timing>
    <p:tnLst>
      <p:par>
        <p:cTn id="432" dur="indefinite" restart="never" nodeType="tmRoot">
          <p:childTnLst>
            <p:seq>
              <p:cTn id="433"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190800" y="1423800"/>
            <a:ext cx="10972440" cy="11862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ea typeface="DejaVu Sans"/>
              </a:rPr>
              <a:t>IT Service Management and IT Infrastructure Library</a:t>
            </a:r>
            <a:endParaRPr b="0" lang="en-IN" sz="3600" spc="-1" strike="noStrike">
              <a:latin typeface="Arial"/>
            </a:endParaRPr>
          </a:p>
        </p:txBody>
      </p:sp>
      <p:pic>
        <p:nvPicPr>
          <p:cNvPr id="435" name="Picture 5" descr=""/>
          <p:cNvPicPr/>
          <p:nvPr/>
        </p:nvPicPr>
        <p:blipFill>
          <a:blip r:embed="rId1"/>
          <a:stretch/>
        </p:blipFill>
        <p:spPr>
          <a:xfrm>
            <a:off x="407880" y="2601000"/>
            <a:ext cx="2831760" cy="2500920"/>
          </a:xfrm>
          <a:prstGeom prst="rect">
            <a:avLst/>
          </a:prstGeom>
          <a:ln>
            <a:noFill/>
          </a:ln>
        </p:spPr>
      </p:pic>
      <p:pic>
        <p:nvPicPr>
          <p:cNvPr id="436" name="Picture 7" descr=""/>
          <p:cNvPicPr/>
          <p:nvPr/>
        </p:nvPicPr>
        <p:blipFill>
          <a:blip r:embed="rId2"/>
          <a:stretch/>
        </p:blipFill>
        <p:spPr>
          <a:xfrm>
            <a:off x="4551480" y="2646000"/>
            <a:ext cx="2720160" cy="2591640"/>
          </a:xfrm>
          <a:prstGeom prst="rect">
            <a:avLst/>
          </a:prstGeom>
          <a:ln>
            <a:noFill/>
          </a:ln>
        </p:spPr>
      </p:pic>
    </p:spTree>
  </p:cSld>
  <p:timing>
    <p:tnLst>
      <p:par>
        <p:cTn id="434" dur="indefinite" restart="never" nodeType="tmRoot">
          <p:childTnLst>
            <p:seq>
              <p:cTn id="435"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124560" y="1104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ETHICS: </a:t>
            </a:r>
            <a:endParaRPr b="0" lang="en-IN" sz="2400" spc="-1" strike="noStrike">
              <a:latin typeface="Arial"/>
            </a:endParaRPr>
          </a:p>
        </p:txBody>
      </p:sp>
      <p:sp>
        <p:nvSpPr>
          <p:cNvPr id="354" name="CustomShape 2"/>
          <p:cNvSpPr/>
          <p:nvPr/>
        </p:nvSpPr>
        <p:spPr>
          <a:xfrm>
            <a:off x="198720" y="1268280"/>
            <a:ext cx="7223040" cy="5503680"/>
          </a:xfrm>
          <a:prstGeom prst="rect">
            <a:avLst/>
          </a:prstGeom>
          <a:noFill/>
          <a:ln>
            <a:noFill/>
          </a:ln>
        </p:spPr>
        <p:style>
          <a:lnRef idx="0"/>
          <a:fillRef idx="0"/>
          <a:effectRef idx="0"/>
          <a:fontRef idx="minor"/>
        </p:style>
      </p:sp>
      <p:sp>
        <p:nvSpPr>
          <p:cNvPr id="355" name="CustomShape 3"/>
          <p:cNvSpPr/>
          <p:nvPr/>
        </p:nvSpPr>
        <p:spPr>
          <a:xfrm>
            <a:off x="117000" y="1771920"/>
            <a:ext cx="11992320" cy="5684040"/>
          </a:xfrm>
          <a:prstGeom prst="rect">
            <a:avLst/>
          </a:prstGeom>
          <a:noFill/>
          <a:ln>
            <a:noFill/>
          </a:ln>
        </p:spPr>
        <p:style>
          <a:lnRef idx="0"/>
          <a:fillRef idx="0"/>
          <a:effectRef idx="0"/>
          <a:fontRef idx="minor"/>
        </p:style>
        <p:txBody>
          <a:bodyPr lIns="90000" rIns="90000" tIns="45000" bIns="45000"/>
          <a:p>
            <a:pPr marL="228600" indent="-227520">
              <a:lnSpc>
                <a:spcPct val="120000"/>
              </a:lnSpc>
              <a:spcBef>
                <a:spcPts val="601"/>
              </a:spcBef>
              <a:buClr>
                <a:srgbClr val="000000"/>
              </a:buClr>
              <a:buFont typeface="Wingdings" charset="2"/>
              <a:buChar char=""/>
            </a:pPr>
            <a:r>
              <a:rPr b="0" lang="en-IN" sz="1500" spc="-1" strike="noStrike">
                <a:solidFill>
                  <a:srgbClr val="000000"/>
                </a:solidFill>
                <a:latin typeface="Calibri"/>
                <a:ea typeface="DejaVu Sans"/>
              </a:rPr>
              <a:t>Ethics addresses any intentional action that impacts negatively or positively the lives </a:t>
            </a:r>
            <a:br/>
            <a:r>
              <a:rPr b="0" lang="en-IN" sz="1500" spc="-1" strike="noStrike">
                <a:solidFill>
                  <a:srgbClr val="000000"/>
                </a:solidFill>
                <a:latin typeface="Calibri"/>
                <a:ea typeface="DejaVu Sans"/>
              </a:rPr>
              <a:t>and values of others</a:t>
            </a:r>
            <a:endParaRPr b="0" lang="en-IN" sz="1500" spc="-1" strike="noStrike">
              <a:latin typeface="Arial"/>
            </a:endParaRPr>
          </a:p>
          <a:p>
            <a:pPr marL="228600" indent="-227520">
              <a:lnSpc>
                <a:spcPct val="120000"/>
              </a:lnSpc>
              <a:spcBef>
                <a:spcPts val="601"/>
              </a:spcBef>
              <a:buClr>
                <a:srgbClr val="000000"/>
              </a:buClr>
              <a:buFont typeface="Wingdings" charset="2"/>
              <a:buChar char=""/>
            </a:pPr>
            <a:r>
              <a:rPr b="0" lang="en-IN" sz="1500" spc="-1" strike="noStrike">
                <a:solidFill>
                  <a:srgbClr val="000000"/>
                </a:solidFill>
                <a:latin typeface="Calibri"/>
                <a:ea typeface="DejaVu Sans"/>
              </a:rPr>
              <a:t>Professional ethics are principles that govern the behaviour and judgements of a person while performing his profession</a:t>
            </a:r>
            <a:endParaRPr b="0" lang="en-IN" sz="1500" spc="-1" strike="noStrike">
              <a:latin typeface="Arial"/>
            </a:endParaRPr>
          </a:p>
          <a:p>
            <a:pPr marL="228600" indent="-227520">
              <a:lnSpc>
                <a:spcPct val="120000"/>
              </a:lnSpc>
              <a:spcBef>
                <a:spcPts val="601"/>
              </a:spcBef>
              <a:buClr>
                <a:srgbClr val="000000"/>
              </a:buClr>
              <a:buFont typeface="Wingdings" charset="2"/>
              <a:buChar char=""/>
            </a:pPr>
            <a:r>
              <a:rPr b="0" lang="en-IN" sz="1500" spc="-1" strike="noStrike">
                <a:solidFill>
                  <a:srgbClr val="000000"/>
                </a:solidFill>
                <a:latin typeface="Calibri"/>
                <a:ea typeface="DejaVu Sans"/>
              </a:rPr>
              <a:t>Given that most population of the world directly or indirectly use software systems, the decisions made by the software engineer and the values embedded therein will effect the lives of people.</a:t>
            </a:r>
            <a:endParaRPr b="0" lang="en-IN" sz="1500" spc="-1" strike="noStrike">
              <a:latin typeface="Arial"/>
            </a:endParaRPr>
          </a:p>
          <a:p>
            <a:pPr marL="228600" indent="-227520">
              <a:lnSpc>
                <a:spcPct val="120000"/>
              </a:lnSpc>
              <a:spcBef>
                <a:spcPts val="601"/>
              </a:spcBef>
              <a:buClr>
                <a:srgbClr val="000000"/>
              </a:buClr>
              <a:buFont typeface="Wingdings" charset="2"/>
              <a:buChar char=""/>
            </a:pPr>
            <a:r>
              <a:rPr b="0" lang="en-IN" sz="1500" spc="-1" strike="noStrike">
                <a:solidFill>
                  <a:srgbClr val="000000"/>
                </a:solidFill>
                <a:latin typeface="Calibri"/>
                <a:ea typeface="DejaVu Sans"/>
              </a:rPr>
              <a:t>The activity of Professional Software Engineering Ethics takes place when any decision made by computing professionals during the design, development, construction and maintenance of computing artifacts affect other people. These decisions may be made by individuals, teams, management, or the profession. </a:t>
            </a:r>
            <a:endParaRPr b="0" lang="en-IN" sz="1500" spc="-1" strike="noStrike">
              <a:latin typeface="Arial"/>
            </a:endParaRPr>
          </a:p>
          <a:p>
            <a:pPr marL="228600" indent="-227520">
              <a:lnSpc>
                <a:spcPct val="120000"/>
              </a:lnSpc>
              <a:spcBef>
                <a:spcPts val="601"/>
              </a:spcBef>
              <a:buClr>
                <a:srgbClr val="000000"/>
              </a:buClr>
              <a:buFont typeface="Wingdings" charset="2"/>
              <a:buChar char=""/>
            </a:pPr>
            <a:r>
              <a:rPr b="0" lang="en-IN" sz="1500" spc="-1" strike="noStrike">
                <a:solidFill>
                  <a:srgbClr val="000000"/>
                </a:solidFill>
                <a:latin typeface="Calibri"/>
                <a:ea typeface="DejaVu Sans"/>
              </a:rPr>
              <a:t>These decisions (technical or otherwise) needs to be guided by, with a commitment towards ethical human values. This can be achieved by becoming more sensitive to the long-term human relations implications of our work and incorporating this sensitivity into our software designs and products</a:t>
            </a:r>
            <a:endParaRPr b="0" lang="en-IN" sz="1500" spc="-1" strike="noStrike">
              <a:latin typeface="Arial"/>
            </a:endParaRPr>
          </a:p>
          <a:p>
            <a:pPr>
              <a:lnSpc>
                <a:spcPct val="120000"/>
              </a:lnSpc>
              <a:spcBef>
                <a:spcPts val="601"/>
              </a:spcBef>
            </a:pPr>
            <a:endParaRPr b="0" lang="en-IN" sz="1500" spc="-1" strike="noStrike">
              <a:latin typeface="Arial"/>
            </a:endParaRPr>
          </a:p>
        </p:txBody>
      </p:sp>
    </p:spTree>
  </p:cSld>
  <p:timing>
    <p:tnLst>
      <p:par>
        <p:cTn id="3" dur="indefinite" restart="never" nodeType="tmRoot">
          <p:childTnLst>
            <p:seq>
              <p:cTn id="4" dur="indefinite" nodeType="mainSeq">
                <p:childTnLst>
                  <p:par>
                    <p:cTn id="5" fill="hold">
                      <p:stCondLst>
                        <p:cond delay="0"/>
                      </p:stCondLst>
                      <p:childTnLst>
                        <p:par>
                          <p:cTn id="6" fill="hold">
                            <p:stCondLst>
                              <p:cond delay="0"/>
                            </p:stCondLst>
                            <p:childTnLst>
                              <p:par>
                                <p:cTn id="7" nodeType="withEffect" fill="hold" presetClass="entr" presetID="1">
                                  <p:stCondLst>
                                    <p:cond delay="0"/>
                                  </p:stCondLst>
                                  <p:endCondLst>
                                    <p:cond delay="5000"/>
                                  </p:endCondLst>
                                  <p:childTnLst>
                                    <p:set>
                                      <p:cBhvr>
                                        <p:cTn id="8"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35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35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35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35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355">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585000" y="502920"/>
            <a:ext cx="520056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Life Cycles discussed till now</a:t>
            </a:r>
            <a:endParaRPr b="0" lang="en-IN" sz="2400" spc="-1" strike="noStrike">
              <a:latin typeface="Arial"/>
            </a:endParaRPr>
          </a:p>
        </p:txBody>
      </p:sp>
      <p:grpSp>
        <p:nvGrpSpPr>
          <p:cNvPr id="438" name="Group 2"/>
          <p:cNvGrpSpPr/>
          <p:nvPr/>
        </p:nvGrpSpPr>
        <p:grpSpPr>
          <a:xfrm>
            <a:off x="0" y="0"/>
            <a:ext cx="3538080" cy="6112080"/>
            <a:chOff x="0" y="0"/>
            <a:chExt cx="3538080" cy="6112080"/>
          </a:xfrm>
        </p:grpSpPr>
        <p:grpSp>
          <p:nvGrpSpPr>
            <p:cNvPr id="439" name="Group 3"/>
            <p:cNvGrpSpPr/>
            <p:nvPr/>
          </p:nvGrpSpPr>
          <p:grpSpPr>
            <a:xfrm>
              <a:off x="193680" y="1792800"/>
              <a:ext cx="2572560" cy="4319280"/>
              <a:chOff x="193680" y="1792800"/>
              <a:chExt cx="2572560" cy="4319280"/>
            </a:xfrm>
          </p:grpSpPr>
          <p:sp>
            <p:nvSpPr>
              <p:cNvPr id="440" name="CustomShape 4"/>
              <p:cNvSpPr/>
              <p:nvPr/>
            </p:nvSpPr>
            <p:spPr>
              <a:xfrm>
                <a:off x="1033200" y="1792800"/>
                <a:ext cx="1002600" cy="1303920"/>
              </a:xfrm>
              <a:prstGeom prst="ellipse">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160" rIns="20160" tIns="20160" bIns="20160" anchor="ctr"/>
              <a:p>
                <a:pPr algn="ctr">
                  <a:lnSpc>
                    <a:spcPct val="90000"/>
                  </a:lnSpc>
                  <a:spcAft>
                    <a:spcPts val="561"/>
                  </a:spcAft>
                </a:pPr>
                <a:r>
                  <a:rPr b="1" lang="en-IN" sz="1600" spc="-1" strike="noStrike">
                    <a:solidFill>
                      <a:srgbClr val="ffffff"/>
                    </a:solidFill>
                    <a:latin typeface="Calibri"/>
                    <a:ea typeface="DejaVu Sans"/>
                  </a:rPr>
                  <a:t>Introduction</a:t>
                </a:r>
                <a:endParaRPr b="0" lang="en-IN" sz="1600" spc="-1" strike="noStrike">
                  <a:latin typeface="Arial"/>
                </a:endParaRPr>
              </a:p>
            </p:txBody>
          </p:sp>
          <p:sp>
            <p:nvSpPr>
              <p:cNvPr id="441" name="CustomShape 5"/>
              <p:cNvSpPr/>
              <p:nvPr/>
            </p:nvSpPr>
            <p:spPr>
              <a:xfrm rot="3170400">
                <a:off x="1838160" y="2813040"/>
                <a:ext cx="200880" cy="327960"/>
              </a:xfrm>
              <a:prstGeom prst="rightArrow">
                <a:avLst>
                  <a:gd name="adj1" fmla="val 60000"/>
                  <a:gd name="adj2" fmla="val 50000"/>
                </a:avLst>
              </a:prstGeom>
              <a:solidFill>
                <a:schemeClr val="accent2">
                  <a:hueOff val="0"/>
                  <a:satOff val="0"/>
                  <a:lumOff val="0"/>
                  <a:alphaOff val="0"/>
                </a:schemeClr>
              </a:solidFill>
              <a:ln>
                <a:noFill/>
              </a:ln>
            </p:spPr>
            <p:style>
              <a:lnRef idx="0"/>
              <a:fillRef idx="0"/>
              <a:effectRef idx="0"/>
              <a:fontRef idx="minor"/>
            </p:style>
          </p:sp>
          <p:sp>
            <p:nvSpPr>
              <p:cNvPr id="442" name="CustomShape 6"/>
              <p:cNvSpPr/>
              <p:nvPr/>
            </p:nvSpPr>
            <p:spPr>
              <a:xfrm>
                <a:off x="2048760" y="2944440"/>
                <a:ext cx="717480" cy="1303920"/>
              </a:xfrm>
              <a:prstGeom prst="ellipse">
                <a:avLst/>
              </a:prstGeom>
              <a:solidFill>
                <a:schemeClr val="accent3">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160" rIns="20160" tIns="20160" bIns="20160" anchor="ctr"/>
              <a:p>
                <a:pPr algn="ctr">
                  <a:lnSpc>
                    <a:spcPct val="90000"/>
                  </a:lnSpc>
                  <a:spcAft>
                    <a:spcPts val="561"/>
                  </a:spcAft>
                </a:pPr>
                <a:r>
                  <a:rPr b="1" lang="en-IN" sz="1600" spc="-1" strike="noStrike">
                    <a:solidFill>
                      <a:srgbClr val="ffffff"/>
                    </a:solidFill>
                    <a:latin typeface="Calibri"/>
                    <a:ea typeface="DejaVu Sans"/>
                  </a:rPr>
                  <a:t>Growth</a:t>
                </a:r>
                <a:endParaRPr b="0" lang="en-IN" sz="1600" spc="-1" strike="noStrike">
                  <a:latin typeface="Arial"/>
                </a:endParaRPr>
              </a:p>
            </p:txBody>
          </p:sp>
          <p:sp>
            <p:nvSpPr>
              <p:cNvPr id="443" name="CustomShape 7"/>
              <p:cNvSpPr/>
              <p:nvPr/>
            </p:nvSpPr>
            <p:spPr>
              <a:xfrm rot="6009000">
                <a:off x="2067480" y="4439520"/>
                <a:ext cx="334080" cy="249840"/>
              </a:xfrm>
              <a:prstGeom prst="rightArrow">
                <a:avLst>
                  <a:gd name="adj1" fmla="val 60000"/>
                  <a:gd name="adj2" fmla="val 50000"/>
                </a:avLst>
              </a:prstGeom>
              <a:solidFill>
                <a:schemeClr val="accent3">
                  <a:hueOff val="0"/>
                  <a:satOff val="0"/>
                  <a:lumOff val="0"/>
                  <a:alphaOff val="0"/>
                </a:schemeClr>
              </a:solidFill>
              <a:ln>
                <a:noFill/>
              </a:ln>
            </p:spPr>
            <p:style>
              <a:lnRef idx="0"/>
              <a:fillRef idx="0"/>
              <a:effectRef idx="0"/>
              <a:fontRef idx="minor"/>
            </p:style>
          </p:sp>
          <p:sp>
            <p:nvSpPr>
              <p:cNvPr id="444" name="CustomShape 8"/>
              <p:cNvSpPr/>
              <p:nvPr/>
            </p:nvSpPr>
            <p:spPr>
              <a:xfrm>
                <a:off x="1715040" y="4808160"/>
                <a:ext cx="717480" cy="130392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160" rIns="20160" tIns="20160" bIns="20160" anchor="ctr"/>
              <a:p>
                <a:pPr algn="ctr">
                  <a:lnSpc>
                    <a:spcPct val="90000"/>
                  </a:lnSpc>
                  <a:spcAft>
                    <a:spcPts val="561"/>
                  </a:spcAft>
                </a:pPr>
                <a:r>
                  <a:rPr b="1" lang="en-IN" sz="1600" spc="-1" strike="noStrike">
                    <a:solidFill>
                      <a:srgbClr val="ffffff"/>
                    </a:solidFill>
                    <a:latin typeface="Calibri"/>
                    <a:ea typeface="DejaVu Sans"/>
                  </a:rPr>
                  <a:t>Maturity</a:t>
                </a:r>
                <a:endParaRPr b="0" lang="en-IN" sz="1600" spc="-1" strike="noStrike">
                  <a:latin typeface="Arial"/>
                </a:endParaRPr>
              </a:p>
            </p:txBody>
          </p:sp>
          <p:sp>
            <p:nvSpPr>
              <p:cNvPr id="445" name="CustomShape 9"/>
              <p:cNvSpPr/>
              <p:nvPr/>
            </p:nvSpPr>
            <p:spPr>
              <a:xfrm rot="10800000">
                <a:off x="1577880" y="5241600"/>
                <a:ext cx="96840" cy="439200"/>
              </a:xfrm>
              <a:prstGeom prst="rightArrow">
                <a:avLst>
                  <a:gd name="adj1" fmla="val 60000"/>
                  <a:gd name="adj2" fmla="val 50000"/>
                </a:avLst>
              </a:prstGeom>
              <a:solidFill>
                <a:schemeClr val="accent4">
                  <a:hueOff val="0"/>
                  <a:satOff val="0"/>
                  <a:lumOff val="0"/>
                  <a:alphaOff val="0"/>
                </a:schemeClr>
              </a:solidFill>
              <a:ln>
                <a:noFill/>
              </a:ln>
            </p:spPr>
            <p:style>
              <a:lnRef idx="0"/>
              <a:fillRef idx="0"/>
              <a:effectRef idx="0"/>
              <a:fontRef idx="minor"/>
            </p:style>
          </p:sp>
          <p:sp>
            <p:nvSpPr>
              <p:cNvPr id="446" name="CustomShape 10"/>
              <p:cNvSpPr/>
              <p:nvPr/>
            </p:nvSpPr>
            <p:spPr>
              <a:xfrm>
                <a:off x="460080" y="4808160"/>
                <a:ext cx="1069560" cy="1303920"/>
              </a:xfrm>
              <a:prstGeom prst="ellipse">
                <a:avLst/>
              </a:prstGeom>
              <a:solidFill>
                <a:schemeClr val="accent5">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160" rIns="20160" tIns="20160" bIns="20160" anchor="ctr"/>
              <a:p>
                <a:pPr algn="ctr">
                  <a:lnSpc>
                    <a:spcPct val="90000"/>
                  </a:lnSpc>
                  <a:spcAft>
                    <a:spcPts val="561"/>
                  </a:spcAft>
                </a:pPr>
                <a:r>
                  <a:rPr b="1" lang="en-IN" sz="1600" spc="-1" strike="noStrike">
                    <a:solidFill>
                      <a:srgbClr val="ffffff"/>
                    </a:solidFill>
                    <a:latin typeface="Calibri"/>
                    <a:ea typeface="DejaVu Sans"/>
                  </a:rPr>
                  <a:t>Discontinuance</a:t>
                </a:r>
                <a:endParaRPr b="0" lang="en-IN" sz="1600" spc="-1" strike="noStrike">
                  <a:latin typeface="Arial"/>
                </a:endParaRPr>
              </a:p>
            </p:txBody>
          </p:sp>
          <p:sp>
            <p:nvSpPr>
              <p:cNvPr id="447" name="CustomShape 11"/>
              <p:cNvSpPr/>
              <p:nvPr/>
            </p:nvSpPr>
            <p:spPr>
              <a:xfrm rot="15591000">
                <a:off x="677880" y="4456080"/>
                <a:ext cx="318240" cy="249840"/>
              </a:xfrm>
              <a:prstGeom prst="rightArrow">
                <a:avLst>
                  <a:gd name="adj1" fmla="val 60000"/>
                  <a:gd name="adj2" fmla="val 50000"/>
                </a:avLst>
              </a:prstGeom>
              <a:solidFill>
                <a:schemeClr val="accent5">
                  <a:hueOff val="0"/>
                  <a:satOff val="0"/>
                  <a:lumOff val="0"/>
                  <a:alphaOff val="0"/>
                </a:schemeClr>
              </a:solidFill>
              <a:ln>
                <a:noFill/>
              </a:ln>
            </p:spPr>
            <p:style>
              <a:lnRef idx="0"/>
              <a:fillRef idx="0"/>
              <a:effectRef idx="0"/>
              <a:fontRef idx="minor"/>
            </p:style>
          </p:sp>
          <p:sp>
            <p:nvSpPr>
              <p:cNvPr id="448" name="CustomShape 12"/>
              <p:cNvSpPr/>
              <p:nvPr/>
            </p:nvSpPr>
            <p:spPr>
              <a:xfrm>
                <a:off x="193680" y="2944440"/>
                <a:ext cx="935280" cy="1303920"/>
              </a:xfrm>
              <a:prstGeom prst="ellipse">
                <a:avLst/>
              </a:prstGeom>
              <a:solidFill>
                <a:schemeClr val="accent4">
                  <a:lumMod val="75000"/>
                </a:schemeClr>
              </a:solidFill>
              <a:ln>
                <a:solidFill>
                  <a:schemeClr val="lt1">
                    <a:hueOff val="0"/>
                    <a:satOff val="0"/>
                    <a:lumOff val="0"/>
                    <a:alphaOff val="0"/>
                  </a:schemeClr>
                </a:solidFill>
                <a:round/>
              </a:ln>
            </p:spPr>
            <p:style>
              <a:lnRef idx="2"/>
              <a:fillRef idx="0"/>
              <a:effectRef idx="0"/>
              <a:fontRef idx="minor"/>
            </p:style>
            <p:txBody>
              <a:bodyPr lIns="20160" rIns="20160" tIns="20160" bIns="20160" anchor="ctr"/>
              <a:p>
                <a:pPr algn="ctr">
                  <a:lnSpc>
                    <a:spcPct val="90000"/>
                  </a:lnSpc>
                  <a:spcAft>
                    <a:spcPts val="561"/>
                  </a:spcAft>
                </a:pPr>
                <a:r>
                  <a:rPr b="1" lang="en-IN" sz="1600" spc="-1" strike="noStrike">
                    <a:solidFill>
                      <a:srgbClr val="ffffff"/>
                    </a:solidFill>
                    <a:latin typeface="Calibri"/>
                    <a:ea typeface="DejaVu Sans"/>
                  </a:rPr>
                  <a:t>Obsolescence</a:t>
                </a:r>
                <a:endParaRPr b="0" lang="en-IN" sz="1600" spc="-1" strike="noStrike">
                  <a:latin typeface="Arial"/>
                </a:endParaRPr>
              </a:p>
            </p:txBody>
          </p:sp>
          <p:sp>
            <p:nvSpPr>
              <p:cNvPr id="449" name="CustomShape 13"/>
              <p:cNvSpPr/>
              <p:nvPr/>
            </p:nvSpPr>
            <p:spPr>
              <a:xfrm rot="18429600">
                <a:off x="1069200" y="2789280"/>
                <a:ext cx="157680" cy="327960"/>
              </a:xfrm>
              <a:prstGeom prst="rightArrow">
                <a:avLst>
                  <a:gd name="adj1" fmla="val 60000"/>
                  <a:gd name="adj2" fmla="val 50000"/>
                </a:avLst>
              </a:prstGeom>
              <a:solidFill>
                <a:schemeClr val="accent4">
                  <a:lumMod val="75000"/>
                </a:schemeClr>
              </a:solidFill>
              <a:ln>
                <a:noFill/>
              </a:ln>
            </p:spPr>
            <p:style>
              <a:lnRef idx="0"/>
              <a:fillRef idx="0"/>
              <a:effectRef idx="0"/>
              <a:fontRef idx="minor"/>
            </p:style>
          </p:sp>
        </p:grpSp>
        <p:grpSp>
          <p:nvGrpSpPr>
            <p:cNvPr id="450" name="Group 14"/>
            <p:cNvGrpSpPr/>
            <p:nvPr/>
          </p:nvGrpSpPr>
          <p:grpSpPr>
            <a:xfrm>
              <a:off x="0" y="0"/>
              <a:ext cx="35280" cy="35280"/>
              <a:chOff x="0" y="0"/>
              <a:chExt cx="35280" cy="35280"/>
            </a:xfrm>
          </p:grpSpPr>
          <p:pic>
            <p:nvPicPr>
              <p:cNvPr id="451" name="RenderedShapes" descr=""/>
              <p:cNvPicPr/>
              <p:nvPr/>
            </p:nvPicPr>
            <p:blipFill>
              <a:blip r:embed="rId1"/>
              <a:stretch/>
            </p:blipFill>
            <p:spPr>
              <a:xfrm>
                <a:off x="0" y="0"/>
                <a:ext cx="35280" cy="35280"/>
              </a:xfrm>
              <a:prstGeom prst="rect">
                <a:avLst/>
              </a:prstGeom>
              <a:ln>
                <a:noFill/>
              </a:ln>
            </p:spPr>
          </p:pic>
        </p:grpSp>
        <p:sp>
          <p:nvSpPr>
            <p:cNvPr id="452" name="CustomShape 15"/>
            <p:cNvSpPr/>
            <p:nvPr/>
          </p:nvSpPr>
          <p:spPr>
            <a:xfrm>
              <a:off x="1800360" y="3479400"/>
              <a:ext cx="1737720" cy="821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 </a:t>
              </a:r>
              <a:r>
                <a:rPr b="1" lang="en-IN" sz="2400" spc="-1" strike="noStrike">
                  <a:solidFill>
                    <a:srgbClr val="000000"/>
                  </a:solidFill>
                  <a:latin typeface="Calibri"/>
                  <a:ea typeface="DejaVu Sans"/>
                </a:rPr>
                <a:t>Product </a:t>
              </a:r>
              <a:br/>
              <a:r>
                <a:rPr b="1" lang="en-IN" sz="2400" spc="-1" strike="noStrike">
                  <a:solidFill>
                    <a:srgbClr val="000000"/>
                  </a:solidFill>
                  <a:latin typeface="Calibri"/>
                  <a:ea typeface="DejaVu Sans"/>
                </a:rPr>
                <a:t>Lifecycle</a:t>
              </a:r>
              <a:endParaRPr b="0" lang="en-IN" sz="2400" spc="-1" strike="noStrike">
                <a:latin typeface="Arial"/>
              </a:endParaRPr>
            </a:p>
          </p:txBody>
        </p:sp>
      </p:grpSp>
      <p:pic>
        <p:nvPicPr>
          <p:cNvPr id="453" name="Picture 5" descr=""/>
          <p:cNvPicPr/>
          <p:nvPr/>
        </p:nvPicPr>
        <p:blipFill>
          <a:blip r:embed="rId2"/>
          <a:stretch/>
        </p:blipFill>
        <p:spPr>
          <a:xfrm>
            <a:off x="5091840" y="1383480"/>
            <a:ext cx="4317120" cy="5271120"/>
          </a:xfrm>
          <a:prstGeom prst="rect">
            <a:avLst/>
          </a:prstGeom>
          <a:ln>
            <a:noFill/>
          </a:ln>
        </p:spPr>
      </p:pic>
      <p:sp>
        <p:nvSpPr>
          <p:cNvPr id="454" name="CustomShape 16"/>
          <p:cNvSpPr/>
          <p:nvPr/>
        </p:nvSpPr>
        <p:spPr>
          <a:xfrm>
            <a:off x="5842800" y="5289840"/>
            <a:ext cx="835920" cy="6375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fffff"/>
                </a:solidFill>
                <a:latin typeface="Calibri"/>
                <a:ea typeface="DejaVu Sans"/>
              </a:rPr>
              <a:t>Testing</a:t>
            </a:r>
            <a:endParaRPr b="0" lang="en-IN" sz="1800" spc="-1" strike="noStrike">
              <a:latin typeface="Arial"/>
            </a:endParaRPr>
          </a:p>
        </p:txBody>
      </p:sp>
      <p:sp>
        <p:nvSpPr>
          <p:cNvPr id="455" name="CustomShape 17"/>
          <p:cNvSpPr/>
          <p:nvPr/>
        </p:nvSpPr>
        <p:spPr>
          <a:xfrm>
            <a:off x="8431200" y="3090600"/>
            <a:ext cx="820440" cy="5756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ffffff"/>
                </a:solidFill>
                <a:latin typeface="Calibri"/>
                <a:ea typeface="DejaVu Sans"/>
              </a:rPr>
              <a:t>Design</a:t>
            </a:r>
            <a:endParaRPr b="0" lang="en-IN" sz="1600" spc="-1" strike="noStrike">
              <a:latin typeface="Arial"/>
            </a:endParaRPr>
          </a:p>
        </p:txBody>
      </p:sp>
      <p:sp>
        <p:nvSpPr>
          <p:cNvPr id="456" name="CustomShape 18"/>
          <p:cNvSpPr/>
          <p:nvPr/>
        </p:nvSpPr>
        <p:spPr>
          <a:xfrm>
            <a:off x="8366760" y="3558240"/>
            <a:ext cx="977760" cy="819000"/>
          </a:xfrm>
          <a:prstGeom prst="rect">
            <a:avLst/>
          </a:prstGeom>
          <a:noFill/>
          <a:ln>
            <a:noFill/>
          </a:ln>
        </p:spPr>
        <p:style>
          <a:lnRef idx="0"/>
          <a:fillRef idx="0"/>
          <a:effectRef idx="0"/>
          <a:fontRef idx="minor"/>
        </p:style>
        <p:txBody>
          <a:bodyPr lIns="90000" rIns="90000" tIns="45000" bIns="45000"/>
          <a:p>
            <a:pPr>
              <a:lnSpc>
                <a:spcPct val="100000"/>
              </a:lnSpc>
            </a:pPr>
            <a:r>
              <a:rPr b="1" lang="en-IN" sz="1200" spc="-1" strike="noStrike">
                <a:solidFill>
                  <a:srgbClr val="ffffff"/>
                </a:solidFill>
                <a:latin typeface="Calibri"/>
                <a:ea typeface="DejaVu Sans"/>
              </a:rPr>
              <a:t>Architecture</a:t>
            </a:r>
            <a:br/>
            <a:r>
              <a:rPr b="1" lang="en-IN" sz="1200" spc="-1" strike="noStrike">
                <a:solidFill>
                  <a:srgbClr val="ffffff"/>
                </a:solidFill>
                <a:latin typeface="Calibri"/>
                <a:ea typeface="DejaVu Sans"/>
              </a:rPr>
              <a:t>     Design</a:t>
            </a:r>
            <a:endParaRPr b="0" lang="en-IN" sz="1200" spc="-1" strike="noStrike">
              <a:latin typeface="Arial"/>
            </a:endParaRPr>
          </a:p>
        </p:txBody>
      </p:sp>
    </p:spTree>
  </p:cSld>
  <p:timing>
    <p:tnLst>
      <p:par>
        <p:cTn id="436" dur="indefinite" restart="never" nodeType="tmRoot">
          <p:childTnLst>
            <p:seq>
              <p:cTn id="437" dur="indefinite" nodeType="mainSeq">
                <p:childTnLst>
                  <p:par>
                    <p:cTn id="438" fill="hold">
                      <p:stCondLst>
                        <p:cond delay="indefinite"/>
                      </p:stCondLst>
                      <p:childTnLst>
                        <p:par>
                          <p:cTn id="439" fill="hold">
                            <p:stCondLst>
                              <p:cond delay="0"/>
                            </p:stCondLst>
                            <p:childTnLst>
                              <p:par>
                                <p:cTn id="440" nodeType="clickEffect" fill="hold" presetClass="entr" presetID="1">
                                  <p:stCondLst>
                                    <p:cond delay="0"/>
                                  </p:stCondLst>
                                  <p:childTnLst>
                                    <p:set>
                                      <p:cBhvr>
                                        <p:cTn id="441"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7" name="Picture 5" descr=""/>
          <p:cNvPicPr/>
          <p:nvPr/>
        </p:nvPicPr>
        <p:blipFill>
          <a:blip r:embed="rId1"/>
          <a:stretch/>
        </p:blipFill>
        <p:spPr>
          <a:xfrm>
            <a:off x="0" y="1474920"/>
            <a:ext cx="4317120" cy="5271120"/>
          </a:xfrm>
          <a:prstGeom prst="rect">
            <a:avLst/>
          </a:prstGeom>
          <a:ln>
            <a:noFill/>
          </a:ln>
        </p:spPr>
      </p:pic>
      <p:sp>
        <p:nvSpPr>
          <p:cNvPr id="458" name="CustomShape 1"/>
          <p:cNvSpPr/>
          <p:nvPr/>
        </p:nvSpPr>
        <p:spPr>
          <a:xfrm>
            <a:off x="-585000" y="502920"/>
            <a:ext cx="520056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Life Cycles discussed till now</a:t>
            </a:r>
            <a:endParaRPr b="0" lang="en-IN" sz="2400" spc="-1" strike="noStrike">
              <a:latin typeface="Arial"/>
            </a:endParaRPr>
          </a:p>
        </p:txBody>
      </p:sp>
      <p:grpSp>
        <p:nvGrpSpPr>
          <p:cNvPr id="459" name="Group 2"/>
          <p:cNvGrpSpPr/>
          <p:nvPr/>
        </p:nvGrpSpPr>
        <p:grpSpPr>
          <a:xfrm>
            <a:off x="0" y="0"/>
            <a:ext cx="9335160" cy="6821280"/>
            <a:chOff x="0" y="0"/>
            <a:chExt cx="9335160" cy="6821280"/>
          </a:xfrm>
        </p:grpSpPr>
        <p:grpSp>
          <p:nvGrpSpPr>
            <p:cNvPr id="460" name="Group 3"/>
            <p:cNvGrpSpPr/>
            <p:nvPr/>
          </p:nvGrpSpPr>
          <p:grpSpPr>
            <a:xfrm>
              <a:off x="4690440" y="1254600"/>
              <a:ext cx="3810600" cy="5566680"/>
              <a:chOff x="4690440" y="1254600"/>
              <a:chExt cx="3810600" cy="5566680"/>
            </a:xfrm>
          </p:grpSpPr>
          <p:sp>
            <p:nvSpPr>
              <p:cNvPr id="461" name="CustomShape 4"/>
              <p:cNvSpPr/>
              <p:nvPr/>
            </p:nvSpPr>
            <p:spPr>
              <a:xfrm>
                <a:off x="6018120" y="1254600"/>
                <a:ext cx="1397160" cy="1388880"/>
              </a:xfrm>
              <a:prstGeom prst="ellipse">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160" rIns="20160" tIns="20160" bIns="20160" anchor="ctr"/>
              <a:p>
                <a:pPr algn="ctr">
                  <a:lnSpc>
                    <a:spcPct val="90000"/>
                  </a:lnSpc>
                  <a:spcAft>
                    <a:spcPts val="561"/>
                  </a:spcAft>
                </a:pPr>
                <a:r>
                  <a:rPr b="1" lang="en-IN" sz="1600" spc="-1" strike="noStrike">
                    <a:solidFill>
                      <a:srgbClr val="ffffff"/>
                    </a:solidFill>
                    <a:latin typeface="Calibri"/>
                    <a:ea typeface="DejaVu Sans"/>
                  </a:rPr>
                  <a:t>Problem Identification</a:t>
                </a:r>
                <a:endParaRPr b="0" lang="en-IN" sz="1600" spc="-1" strike="noStrike">
                  <a:latin typeface="Arial"/>
                </a:endParaRPr>
              </a:p>
            </p:txBody>
          </p:sp>
          <p:sp>
            <p:nvSpPr>
              <p:cNvPr id="462" name="CustomShape 5"/>
              <p:cNvSpPr/>
              <p:nvPr/>
            </p:nvSpPr>
            <p:spPr>
              <a:xfrm rot="2340000">
                <a:off x="7256160" y="2263320"/>
                <a:ext cx="216000" cy="419760"/>
              </a:xfrm>
              <a:prstGeom prst="rightArrow">
                <a:avLst>
                  <a:gd name="adj1" fmla="val 60000"/>
                  <a:gd name="adj2" fmla="val 50000"/>
                </a:avLst>
              </a:prstGeom>
              <a:solidFill>
                <a:schemeClr val="accent2">
                  <a:hueOff val="0"/>
                  <a:satOff val="0"/>
                  <a:lumOff val="0"/>
                  <a:alphaOff val="0"/>
                </a:schemeClr>
              </a:solidFill>
              <a:ln>
                <a:noFill/>
              </a:ln>
            </p:spPr>
            <p:style>
              <a:lnRef idx="0"/>
              <a:fillRef idx="0"/>
              <a:effectRef idx="0"/>
              <a:fontRef idx="minor"/>
            </p:style>
          </p:sp>
          <p:sp>
            <p:nvSpPr>
              <p:cNvPr id="463" name="CustomShape 6"/>
              <p:cNvSpPr/>
              <p:nvPr/>
            </p:nvSpPr>
            <p:spPr>
              <a:xfrm>
                <a:off x="7511400" y="2299320"/>
                <a:ext cx="989640" cy="1388880"/>
              </a:xfrm>
              <a:prstGeom prst="ellipse">
                <a:avLst/>
              </a:prstGeom>
              <a:solidFill>
                <a:schemeClr val="accent3">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160" rIns="20160" tIns="20160" bIns="20160" anchor="ctr"/>
              <a:p>
                <a:pPr algn="ctr">
                  <a:lnSpc>
                    <a:spcPct val="90000"/>
                  </a:lnSpc>
                  <a:spcAft>
                    <a:spcPts val="561"/>
                  </a:spcAft>
                </a:pPr>
                <a:r>
                  <a:rPr b="1" lang="en-IN" sz="1600" spc="-1" strike="noStrike">
                    <a:solidFill>
                      <a:srgbClr val="ffffff"/>
                    </a:solidFill>
                    <a:latin typeface="Calibri"/>
                    <a:ea typeface="DejaVu Sans"/>
                  </a:rPr>
                  <a:t>Problem Analysis</a:t>
                </a:r>
                <a:endParaRPr b="0" lang="en-IN" sz="1600" spc="-1" strike="noStrike">
                  <a:latin typeface="Arial"/>
                </a:endParaRPr>
              </a:p>
            </p:txBody>
          </p:sp>
          <p:sp>
            <p:nvSpPr>
              <p:cNvPr id="464" name="CustomShape 7"/>
              <p:cNvSpPr/>
              <p:nvPr/>
            </p:nvSpPr>
            <p:spPr>
              <a:xfrm rot="5400000">
                <a:off x="7945920" y="3860640"/>
                <a:ext cx="369360" cy="333360"/>
              </a:xfrm>
              <a:prstGeom prst="rightArrow">
                <a:avLst>
                  <a:gd name="adj1" fmla="val 60000"/>
                  <a:gd name="adj2" fmla="val 50000"/>
                </a:avLst>
              </a:prstGeom>
              <a:solidFill>
                <a:schemeClr val="accent3">
                  <a:hueOff val="0"/>
                  <a:satOff val="0"/>
                  <a:lumOff val="0"/>
                  <a:alphaOff val="0"/>
                </a:schemeClr>
              </a:solidFill>
              <a:ln>
                <a:noFill/>
              </a:ln>
            </p:spPr>
            <p:style>
              <a:lnRef idx="0"/>
              <a:fillRef idx="0"/>
              <a:effectRef idx="0"/>
              <a:fontRef idx="minor"/>
            </p:style>
          </p:sp>
          <p:sp>
            <p:nvSpPr>
              <p:cNvPr id="465" name="CustomShape 8"/>
              <p:cNvSpPr/>
              <p:nvPr/>
            </p:nvSpPr>
            <p:spPr>
              <a:xfrm>
                <a:off x="7511400" y="4388040"/>
                <a:ext cx="989640" cy="138888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0160" rIns="20160" tIns="20160" bIns="20160" anchor="ctr"/>
              <a:p>
                <a:pPr algn="ctr">
                  <a:lnSpc>
                    <a:spcPct val="90000"/>
                  </a:lnSpc>
                  <a:spcAft>
                    <a:spcPts val="561"/>
                  </a:spcAft>
                </a:pPr>
                <a:r>
                  <a:rPr b="1" lang="en-IN" sz="1600" spc="-1" strike="noStrike">
                    <a:solidFill>
                      <a:srgbClr val="ffffff"/>
                    </a:solidFill>
                    <a:latin typeface="Calibri"/>
                    <a:ea typeface="DejaVu Sans"/>
                  </a:rPr>
                  <a:t>Design</a:t>
                </a:r>
                <a:endParaRPr b="0" lang="en-IN" sz="1600" spc="-1" strike="noStrike">
                  <a:latin typeface="Arial"/>
                </a:endParaRPr>
              </a:p>
            </p:txBody>
          </p:sp>
          <p:sp>
            <p:nvSpPr>
              <p:cNvPr id="466" name="CustomShape 9"/>
              <p:cNvSpPr/>
              <p:nvPr/>
            </p:nvSpPr>
            <p:spPr>
              <a:xfrm rot="8391600">
                <a:off x="7328880" y="5373720"/>
                <a:ext cx="169920" cy="417240"/>
              </a:xfrm>
              <a:prstGeom prst="rightArrow">
                <a:avLst>
                  <a:gd name="adj1" fmla="val 60000"/>
                  <a:gd name="adj2" fmla="val 50000"/>
                </a:avLst>
              </a:prstGeom>
              <a:solidFill>
                <a:schemeClr val="accent4">
                  <a:hueOff val="0"/>
                  <a:satOff val="0"/>
                  <a:lumOff val="0"/>
                  <a:alphaOff val="0"/>
                </a:schemeClr>
              </a:solidFill>
              <a:ln>
                <a:noFill/>
              </a:ln>
            </p:spPr>
            <p:style>
              <a:lnRef idx="0"/>
              <a:fillRef idx="0"/>
              <a:effectRef idx="0"/>
              <a:fontRef idx="minor"/>
            </p:style>
          </p:sp>
          <p:sp>
            <p:nvSpPr>
              <p:cNvPr id="467" name="CustomShape 10"/>
              <p:cNvSpPr/>
              <p:nvPr/>
            </p:nvSpPr>
            <p:spPr>
              <a:xfrm>
                <a:off x="5986440" y="5432400"/>
                <a:ext cx="1562400" cy="1388880"/>
              </a:xfrm>
              <a:prstGeom prst="ellipse">
                <a:avLst/>
              </a:prstGeom>
              <a:solidFill>
                <a:schemeClr val="accent5">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0" rIns="2520" tIns="2520" bIns="2520" anchor="ctr"/>
              <a:p>
                <a:pPr>
                  <a:lnSpc>
                    <a:spcPct val="90000"/>
                  </a:lnSpc>
                  <a:spcAft>
                    <a:spcPts val="561"/>
                  </a:spcAft>
                </a:pPr>
                <a:br/>
                <a:r>
                  <a:rPr b="1" lang="en-IN" sz="1600" spc="-1" strike="noStrike">
                    <a:solidFill>
                      <a:srgbClr val="ffffff"/>
                    </a:solidFill>
                    <a:latin typeface="Calibri"/>
                    <a:ea typeface="DejaVu Sans"/>
                  </a:rPr>
                  <a:t>Implementation</a:t>
                </a:r>
                <a:endParaRPr b="0" lang="en-IN" sz="1600" spc="-1" strike="noStrike">
                  <a:latin typeface="Arial"/>
                </a:endParaRPr>
              </a:p>
            </p:txBody>
          </p:sp>
          <p:sp>
            <p:nvSpPr>
              <p:cNvPr id="468" name="CustomShape 11"/>
              <p:cNvSpPr/>
              <p:nvPr/>
            </p:nvSpPr>
            <p:spPr>
              <a:xfrm rot="13075200">
                <a:off x="6040800" y="5489280"/>
                <a:ext cx="122760" cy="422280"/>
              </a:xfrm>
              <a:prstGeom prst="rightArrow">
                <a:avLst>
                  <a:gd name="adj1" fmla="val 60000"/>
                  <a:gd name="adj2" fmla="val 50000"/>
                </a:avLst>
              </a:prstGeom>
              <a:solidFill>
                <a:schemeClr val="accent5">
                  <a:hueOff val="0"/>
                  <a:satOff val="0"/>
                  <a:lumOff val="0"/>
                  <a:alphaOff val="0"/>
                </a:schemeClr>
              </a:solidFill>
              <a:ln>
                <a:noFill/>
              </a:ln>
            </p:spPr>
            <p:style>
              <a:lnRef idx="0"/>
              <a:fillRef idx="0"/>
              <a:effectRef idx="0"/>
              <a:fontRef idx="minor"/>
            </p:style>
          </p:sp>
          <p:sp>
            <p:nvSpPr>
              <p:cNvPr id="469" name="CustomShape 12"/>
              <p:cNvSpPr/>
              <p:nvPr/>
            </p:nvSpPr>
            <p:spPr>
              <a:xfrm>
                <a:off x="4690440" y="4388040"/>
                <a:ext cx="1472760" cy="1388880"/>
              </a:xfrm>
              <a:prstGeom prst="ellipse">
                <a:avLst/>
              </a:prstGeom>
              <a:solidFill>
                <a:schemeClr val="accent4">
                  <a:lumMod val="75000"/>
                </a:schemeClr>
              </a:solidFill>
              <a:ln>
                <a:solidFill>
                  <a:schemeClr val="lt1">
                    <a:hueOff val="0"/>
                    <a:satOff val="0"/>
                    <a:lumOff val="0"/>
                    <a:alphaOff val="0"/>
                  </a:schemeClr>
                </a:solidFill>
                <a:round/>
              </a:ln>
            </p:spPr>
            <p:style>
              <a:lnRef idx="2"/>
              <a:fillRef idx="0"/>
              <a:effectRef idx="0"/>
              <a:fontRef idx="minor"/>
            </p:style>
            <p:txBody>
              <a:bodyPr lIns="20160" rIns="20160" tIns="20160" bIns="20160" anchor="ctr"/>
              <a:p>
                <a:pPr algn="ctr">
                  <a:lnSpc>
                    <a:spcPct val="90000"/>
                  </a:lnSpc>
                  <a:spcAft>
                    <a:spcPts val="561"/>
                  </a:spcAft>
                </a:pPr>
                <a:r>
                  <a:rPr b="1" lang="en-IN" sz="1600" spc="-1" strike="noStrike">
                    <a:solidFill>
                      <a:srgbClr val="ffffff"/>
                    </a:solidFill>
                    <a:latin typeface="Calibri"/>
                    <a:ea typeface="DejaVu Sans"/>
                  </a:rPr>
                  <a:t>Testing (Regression, System, Acceptance)</a:t>
                </a:r>
                <a:endParaRPr b="0" lang="en-IN" sz="1600" spc="-1" strike="noStrike">
                  <a:latin typeface="Arial"/>
                </a:endParaRPr>
              </a:p>
            </p:txBody>
          </p:sp>
          <p:sp>
            <p:nvSpPr>
              <p:cNvPr id="470" name="CustomShape 13"/>
              <p:cNvSpPr/>
              <p:nvPr/>
            </p:nvSpPr>
            <p:spPr>
              <a:xfrm rot="16200000">
                <a:off x="5141520" y="3882960"/>
                <a:ext cx="369360" cy="333360"/>
              </a:xfrm>
              <a:prstGeom prst="rightArrow">
                <a:avLst>
                  <a:gd name="adj1" fmla="val 60000"/>
                  <a:gd name="adj2" fmla="val 50000"/>
                </a:avLst>
              </a:prstGeom>
              <a:solidFill>
                <a:schemeClr val="accent4">
                  <a:lumMod val="75000"/>
                </a:schemeClr>
              </a:solidFill>
              <a:ln>
                <a:noFill/>
              </a:ln>
            </p:spPr>
            <p:style>
              <a:lnRef idx="0"/>
              <a:fillRef idx="0"/>
              <a:effectRef idx="0"/>
              <a:fontRef idx="minor"/>
            </p:style>
          </p:sp>
          <p:sp>
            <p:nvSpPr>
              <p:cNvPr id="471" name="CustomShape 14"/>
              <p:cNvSpPr/>
              <p:nvPr/>
            </p:nvSpPr>
            <p:spPr>
              <a:xfrm>
                <a:off x="4932000" y="2299320"/>
                <a:ext cx="989640" cy="1388880"/>
              </a:xfrm>
              <a:prstGeom prst="ellipse">
                <a:avLst/>
              </a:prstGeom>
              <a:solidFill>
                <a:srgbClr val="ca54cd"/>
              </a:solidFill>
              <a:ln>
                <a:solidFill>
                  <a:schemeClr val="lt1">
                    <a:hueOff val="0"/>
                    <a:satOff val="0"/>
                    <a:lumOff val="0"/>
                    <a:alphaOff val="0"/>
                  </a:schemeClr>
                </a:solidFill>
                <a:round/>
              </a:ln>
            </p:spPr>
            <p:style>
              <a:lnRef idx="2"/>
              <a:fillRef idx="0"/>
              <a:effectRef idx="0"/>
              <a:fontRef idx="minor"/>
            </p:style>
            <p:txBody>
              <a:bodyPr lIns="20160" rIns="20160" tIns="20160" bIns="20160" anchor="ctr"/>
              <a:p>
                <a:pPr algn="ctr">
                  <a:lnSpc>
                    <a:spcPct val="90000"/>
                  </a:lnSpc>
                  <a:spcAft>
                    <a:spcPts val="561"/>
                  </a:spcAft>
                </a:pPr>
                <a:r>
                  <a:rPr b="1" lang="en-IN" sz="1600" spc="-1" strike="noStrike">
                    <a:solidFill>
                      <a:srgbClr val="ffffff"/>
                    </a:solidFill>
                    <a:latin typeface="Calibri"/>
                    <a:ea typeface="DejaVu Sans"/>
                  </a:rPr>
                  <a:t>Delivery</a:t>
                </a:r>
                <a:endParaRPr b="0" lang="en-IN" sz="1600" spc="-1" strike="noStrike">
                  <a:latin typeface="Arial"/>
                </a:endParaRPr>
              </a:p>
            </p:txBody>
          </p:sp>
          <p:sp>
            <p:nvSpPr>
              <p:cNvPr id="472" name="CustomShape 15"/>
              <p:cNvSpPr/>
              <p:nvPr/>
            </p:nvSpPr>
            <p:spPr>
              <a:xfrm rot="19260000">
                <a:off x="5921640" y="2115000"/>
                <a:ext cx="216000" cy="419760"/>
              </a:xfrm>
              <a:prstGeom prst="rightArrow">
                <a:avLst>
                  <a:gd name="adj1" fmla="val 60000"/>
                  <a:gd name="adj2" fmla="val 50000"/>
                </a:avLst>
              </a:prstGeom>
              <a:solidFill>
                <a:srgbClr val="d44ab6"/>
              </a:solidFill>
              <a:ln>
                <a:noFill/>
              </a:ln>
            </p:spPr>
            <p:style>
              <a:lnRef idx="0"/>
              <a:fillRef idx="0"/>
              <a:effectRef idx="0"/>
              <a:fontRef idx="minor"/>
            </p:style>
          </p:sp>
        </p:grpSp>
        <p:grpSp>
          <p:nvGrpSpPr>
            <p:cNvPr id="473" name="Group 16"/>
            <p:cNvGrpSpPr/>
            <p:nvPr/>
          </p:nvGrpSpPr>
          <p:grpSpPr>
            <a:xfrm>
              <a:off x="0" y="0"/>
              <a:ext cx="35280" cy="35280"/>
              <a:chOff x="0" y="0"/>
              <a:chExt cx="35280" cy="35280"/>
            </a:xfrm>
          </p:grpSpPr>
          <p:pic>
            <p:nvPicPr>
              <p:cNvPr id="474" name="RenderedShapes" descr=""/>
              <p:cNvPicPr/>
              <p:nvPr/>
            </p:nvPicPr>
            <p:blipFill>
              <a:blip r:embed="rId2"/>
              <a:stretch/>
            </p:blipFill>
            <p:spPr>
              <a:xfrm>
                <a:off x="0" y="0"/>
                <a:ext cx="35280" cy="35280"/>
              </a:xfrm>
              <a:prstGeom prst="rect">
                <a:avLst/>
              </a:prstGeom>
              <a:ln>
                <a:noFill/>
              </a:ln>
            </p:spPr>
          </p:pic>
        </p:grpSp>
        <p:sp>
          <p:nvSpPr>
            <p:cNvPr id="475" name="CustomShape 17"/>
            <p:cNvSpPr/>
            <p:nvPr/>
          </p:nvSpPr>
          <p:spPr>
            <a:xfrm>
              <a:off x="5178600" y="3677400"/>
              <a:ext cx="4156560" cy="821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Software Maintenance </a:t>
              </a:r>
              <a:br/>
              <a:r>
                <a:rPr b="1" lang="en-IN" sz="2400" spc="-1" strike="noStrike">
                  <a:solidFill>
                    <a:srgbClr val="000000"/>
                  </a:solidFill>
                  <a:latin typeface="Calibri"/>
                  <a:ea typeface="DejaVu Sans"/>
                </a:rPr>
                <a:t>             Lifecycle</a:t>
              </a:r>
              <a:endParaRPr b="0" lang="en-IN" sz="2400" spc="-1" strike="noStrike">
                <a:latin typeface="Arial"/>
              </a:endParaRPr>
            </a:p>
          </p:txBody>
        </p:sp>
      </p:grpSp>
      <p:pic>
        <p:nvPicPr>
          <p:cNvPr id="476" name="Picture 11" descr=""/>
          <p:cNvPicPr/>
          <p:nvPr/>
        </p:nvPicPr>
        <p:blipFill>
          <a:blip r:embed="rId3"/>
          <a:stretch/>
        </p:blipFill>
        <p:spPr>
          <a:xfrm>
            <a:off x="657720" y="856440"/>
            <a:ext cx="6845400" cy="1608480"/>
          </a:xfrm>
          <a:prstGeom prst="rect">
            <a:avLst/>
          </a:prstGeom>
          <a:ln>
            <a:noFill/>
          </a:ln>
        </p:spPr>
      </p:pic>
      <p:sp>
        <p:nvSpPr>
          <p:cNvPr id="477" name="CustomShape 18"/>
          <p:cNvSpPr/>
          <p:nvPr/>
        </p:nvSpPr>
        <p:spPr>
          <a:xfrm>
            <a:off x="741600" y="5345640"/>
            <a:ext cx="835920" cy="6375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fffff"/>
                </a:solidFill>
                <a:latin typeface="Calibri"/>
                <a:ea typeface="DejaVu Sans"/>
              </a:rPr>
              <a:t>Testing</a:t>
            </a:r>
            <a:endParaRPr b="0" lang="en-IN" sz="1800" spc="-1" strike="noStrike">
              <a:latin typeface="Arial"/>
            </a:endParaRPr>
          </a:p>
        </p:txBody>
      </p:sp>
      <p:sp>
        <p:nvSpPr>
          <p:cNvPr id="478" name="CustomShape 19"/>
          <p:cNvSpPr/>
          <p:nvPr/>
        </p:nvSpPr>
        <p:spPr>
          <a:xfrm>
            <a:off x="3330000" y="3146400"/>
            <a:ext cx="820440" cy="5756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ffffff"/>
                </a:solidFill>
                <a:latin typeface="Calibri"/>
                <a:ea typeface="DejaVu Sans"/>
              </a:rPr>
              <a:t>Design</a:t>
            </a:r>
            <a:endParaRPr b="0" lang="en-IN" sz="1600" spc="-1" strike="noStrike">
              <a:latin typeface="Arial"/>
            </a:endParaRPr>
          </a:p>
        </p:txBody>
      </p:sp>
      <p:sp>
        <p:nvSpPr>
          <p:cNvPr id="479" name="CustomShape 20"/>
          <p:cNvSpPr/>
          <p:nvPr/>
        </p:nvSpPr>
        <p:spPr>
          <a:xfrm>
            <a:off x="3265560" y="3614040"/>
            <a:ext cx="977760" cy="819000"/>
          </a:xfrm>
          <a:prstGeom prst="rect">
            <a:avLst/>
          </a:prstGeom>
          <a:noFill/>
          <a:ln>
            <a:noFill/>
          </a:ln>
        </p:spPr>
        <p:style>
          <a:lnRef idx="0"/>
          <a:fillRef idx="0"/>
          <a:effectRef idx="0"/>
          <a:fontRef idx="minor"/>
        </p:style>
        <p:txBody>
          <a:bodyPr lIns="90000" rIns="90000" tIns="45000" bIns="45000"/>
          <a:p>
            <a:pPr>
              <a:lnSpc>
                <a:spcPct val="100000"/>
              </a:lnSpc>
            </a:pPr>
            <a:r>
              <a:rPr b="1" lang="en-IN" sz="1200" spc="-1" strike="noStrike">
                <a:solidFill>
                  <a:srgbClr val="ffffff"/>
                </a:solidFill>
                <a:latin typeface="Calibri"/>
                <a:ea typeface="DejaVu Sans"/>
              </a:rPr>
              <a:t>Architecture</a:t>
            </a:r>
            <a:br/>
            <a:r>
              <a:rPr b="1" lang="en-IN" sz="1200" spc="-1" strike="noStrike">
                <a:solidFill>
                  <a:srgbClr val="ffffff"/>
                </a:solidFill>
                <a:latin typeface="Calibri"/>
                <a:ea typeface="DejaVu Sans"/>
              </a:rPr>
              <a:t>     Design</a:t>
            </a:r>
            <a:endParaRPr b="0" lang="en-IN" sz="1200" spc="-1" strike="noStrike">
              <a:latin typeface="Arial"/>
            </a:endParaRPr>
          </a:p>
        </p:txBody>
      </p:sp>
    </p:spTree>
  </p:cSld>
  <p:timing>
    <p:tnLst>
      <p:par>
        <p:cTn id="442" dur="indefinite" restart="never" nodeType="tmRoot">
          <p:childTnLst>
            <p:seq>
              <p:cTn id="443" dur="indefinite" nodeType="mainSeq">
                <p:childTnLst>
                  <p:par>
                    <p:cTn id="444" fill="hold">
                      <p:stCondLst>
                        <p:cond delay="0"/>
                      </p:stCondLst>
                      <p:childTnLst>
                        <p:par>
                          <p:cTn id="445" fill="hold">
                            <p:stCondLst>
                              <p:cond delay="0"/>
                            </p:stCondLst>
                            <p:childTnLst>
                              <p:par>
                                <p:cTn id="446" nodeType="withEffect" fill="hold" presetClass="entr" presetID="1">
                                  <p:stCondLst>
                                    <p:cond delay="0"/>
                                  </p:stCondLst>
                                  <p:childTnLst>
                                    <p:set>
                                      <p:cBhvr>
                                        <p:cTn id="447" dur="1" fill="hold">
                                          <p:stCondLst>
                                            <p:cond delay="0"/>
                                          </p:stCondLst>
                                        </p:cTn>
                                        <p:tgtEl>
                                          <p:spTgt spid="457"/>
                                        </p:tgtEl>
                                        <p:attrNameLst>
                                          <p:attrName>style.visibility</p:attrName>
                                        </p:attrNameLst>
                                      </p:cBhvr>
                                      <p:to>
                                        <p:strVal val="visible"/>
                                      </p:to>
                                    </p:set>
                                  </p:childTnLst>
                                </p:cTn>
                              </p:par>
                            </p:childTnLst>
                          </p:cTn>
                        </p:par>
                      </p:childTnLst>
                    </p:cTn>
                  </p:par>
                  <p:par>
                    <p:cTn id="448" fill="hold">
                      <p:stCondLst>
                        <p:cond delay="indefinite"/>
                      </p:stCondLst>
                      <p:childTnLst>
                        <p:par>
                          <p:cTn id="449" fill="hold">
                            <p:stCondLst>
                              <p:cond delay="0"/>
                            </p:stCondLst>
                            <p:childTnLst>
                              <p:par>
                                <p:cTn id="450" nodeType="clickEffect" fill="hold" presetClass="entr" presetID="1">
                                  <p:stCondLst>
                                    <p:cond delay="0"/>
                                  </p:stCondLst>
                                  <p:childTnLst>
                                    <p:set>
                                      <p:cBhvr>
                                        <p:cTn id="451" dur="1" fill="hold">
                                          <p:stCondLst>
                                            <p:cond delay="0"/>
                                          </p:stCondLst>
                                        </p:cTn>
                                        <p:tgtEl>
                                          <p:spTgt spid="459"/>
                                        </p:tgtEl>
                                        <p:attrNameLst>
                                          <p:attrName>style.visibility</p:attrName>
                                        </p:attrNameLst>
                                      </p:cBhvr>
                                      <p:to>
                                        <p:strVal val="visible"/>
                                      </p:to>
                                    </p:set>
                                  </p:childTnLst>
                                </p:cTn>
                              </p:par>
                              <p:par>
                                <p:cTn id="452" nodeType="withEffect" fill="hold" presetClass="entr" presetID="1">
                                  <p:stCondLst>
                                    <p:cond delay="0"/>
                                  </p:stCondLst>
                                  <p:childTnLst>
                                    <p:set>
                                      <p:cBhvr>
                                        <p:cTn id="453"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102600" y="502920"/>
            <a:ext cx="984564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Applications in the IT Infrastructure use ITSM processes</a:t>
            </a:r>
            <a:endParaRPr b="0" lang="en-IN" sz="2400" spc="-1" strike="noStrike">
              <a:latin typeface="Arial"/>
            </a:endParaRPr>
          </a:p>
        </p:txBody>
      </p:sp>
      <p:sp>
        <p:nvSpPr>
          <p:cNvPr id="481" name="CustomShape 2"/>
          <p:cNvSpPr/>
          <p:nvPr/>
        </p:nvSpPr>
        <p:spPr>
          <a:xfrm>
            <a:off x="106560" y="1106640"/>
            <a:ext cx="10155600" cy="4519440"/>
          </a:xfrm>
          <a:prstGeom prst="rect">
            <a:avLst/>
          </a:prstGeom>
          <a:noFill/>
          <a:ln>
            <a:noFill/>
          </a:ln>
        </p:spPr>
        <p:style>
          <a:lnRef idx="0"/>
          <a:fillRef idx="0"/>
          <a:effectRef idx="0"/>
          <a:fontRef idx="minor"/>
        </p:style>
        <p:txBody>
          <a:bodyPr lIns="90000" rIns="90000" tIns="45000" bIns="45000"/>
          <a:p>
            <a:pPr marL="343080" indent="-342000" algn="just">
              <a:lnSpc>
                <a:spcPct val="100000"/>
              </a:lnSpc>
              <a:spcBef>
                <a:spcPts val="601"/>
              </a:spcBef>
              <a:spcAft>
                <a:spcPts val="601"/>
              </a:spcAft>
              <a:buClr>
                <a:srgbClr val="000000"/>
              </a:buClr>
              <a:buFont typeface="Arial"/>
              <a:buChar char="•"/>
            </a:pPr>
            <a:r>
              <a:rPr b="0" lang="en-IN" sz="2000" spc="-1" strike="noStrike">
                <a:solidFill>
                  <a:srgbClr val="000000"/>
                </a:solidFill>
                <a:latin typeface="Calibri"/>
                <a:ea typeface="DejaVu Sans"/>
              </a:rPr>
              <a:t>Applications developed using the SDLC or being deployed in an organization typically will form part of or will influence the business processes of the organization. </a:t>
            </a:r>
            <a:endParaRPr b="0" lang="en-IN" sz="2000" spc="-1" strike="noStrike">
              <a:latin typeface="Arial"/>
            </a:endParaRPr>
          </a:p>
          <a:p>
            <a:pPr marL="343080" indent="-342000">
              <a:lnSpc>
                <a:spcPct val="100000"/>
              </a:lnSpc>
              <a:spcBef>
                <a:spcPts val="601"/>
              </a:spcBef>
              <a:spcAft>
                <a:spcPts val="601"/>
              </a:spcAft>
              <a:buClr>
                <a:srgbClr val="000000"/>
              </a:buClr>
              <a:buFont typeface="Arial"/>
              <a:buChar char="•"/>
            </a:pPr>
            <a:r>
              <a:rPr b="0" lang="en-IN" sz="2000" spc="-1" strike="noStrike">
                <a:solidFill>
                  <a:srgbClr val="000000"/>
                </a:solidFill>
                <a:latin typeface="Calibri"/>
                <a:ea typeface="DejaVu Sans"/>
              </a:rPr>
              <a:t>These applications are deployed by the IT Operations or Infrastructure management teams in the company's infrastructure using IT services </a:t>
            </a:r>
            <a:br/>
            <a:r>
              <a:rPr b="0" lang="en-IN" sz="2000" spc="-1" strike="noStrike">
                <a:solidFill>
                  <a:srgbClr val="000000"/>
                </a:solidFill>
                <a:latin typeface="Calibri"/>
                <a:ea typeface="DejaVu Sans"/>
              </a:rPr>
              <a:t>which typically use ITSM processes like Production acceptance process for deployment</a:t>
            </a:r>
            <a:endParaRPr b="0" lang="en-IN" sz="2000" spc="-1" strike="noStrike">
              <a:latin typeface="Arial"/>
            </a:endParaRPr>
          </a:p>
          <a:p>
            <a:pPr marL="365760" algn="just">
              <a:lnSpc>
                <a:spcPct val="100000"/>
              </a:lnSpc>
              <a:spcBef>
                <a:spcPts val="601"/>
              </a:spcBef>
              <a:spcAft>
                <a:spcPts val="400"/>
              </a:spcAft>
            </a:pPr>
            <a:r>
              <a:rPr b="0" lang="en-IN" sz="2000" spc="-1" strike="noStrike">
                <a:solidFill>
                  <a:srgbClr val="000000"/>
                </a:solidFill>
                <a:latin typeface="Calibri"/>
                <a:ea typeface="DejaVu Sans"/>
              </a:rPr>
              <a:t>Eg. Deployment of an application would have the following goals</a:t>
            </a:r>
            <a:endParaRPr b="0" lang="en-IN" sz="2000" spc="-1" strike="noStrike">
              <a:latin typeface="Arial"/>
            </a:endParaRPr>
          </a:p>
          <a:p>
            <a:pPr lvl="2" marL="1200240" indent="-284760">
              <a:lnSpc>
                <a:spcPct val="100000"/>
              </a:lnSpc>
              <a:spcBef>
                <a:spcPts val="300"/>
              </a:spcBef>
              <a:buClr>
                <a:srgbClr val="ff0000"/>
              </a:buClr>
              <a:buFont typeface="Arial"/>
              <a:buChar char="•"/>
            </a:pPr>
            <a:r>
              <a:rPr b="0" i="1" lang="en-IN" sz="2000" spc="-1" strike="noStrike">
                <a:solidFill>
                  <a:srgbClr val="ff0000"/>
                </a:solidFill>
                <a:latin typeface="Calibri"/>
                <a:ea typeface="DejaVu Sans"/>
              </a:rPr>
              <a:t>Consistently</a:t>
            </a:r>
            <a:r>
              <a:rPr b="0" lang="en-IN" sz="2000" spc="-1" strike="noStrike">
                <a:solidFill>
                  <a:srgbClr val="000000"/>
                </a:solidFill>
                <a:latin typeface="Calibri"/>
                <a:ea typeface="DejaVu Sans"/>
              </a:rPr>
              <a:t> and </a:t>
            </a:r>
            <a:r>
              <a:rPr b="0" i="1" lang="en-IN" sz="2000" spc="-1" strike="noStrike">
                <a:solidFill>
                  <a:srgbClr val="7030a0"/>
                </a:solidFill>
                <a:latin typeface="Calibri"/>
                <a:ea typeface="DejaVu Sans"/>
              </a:rPr>
              <a:t>successfully deploy</a:t>
            </a:r>
            <a:r>
              <a:rPr b="0" lang="en-IN" sz="2000" spc="-1" strike="noStrike">
                <a:solidFill>
                  <a:srgbClr val="000000"/>
                </a:solidFill>
                <a:latin typeface="Calibri"/>
                <a:ea typeface="DejaVu Sans"/>
              </a:rPr>
              <a:t> </a:t>
            </a:r>
            <a:r>
              <a:rPr b="0" i="1" lang="en-IN" sz="2000" spc="-1" strike="noStrike">
                <a:solidFill>
                  <a:srgbClr val="00b050"/>
                </a:solidFill>
                <a:latin typeface="Calibri"/>
                <a:ea typeface="DejaVu Sans"/>
              </a:rPr>
              <a:t>application systems</a:t>
            </a:r>
            <a:endParaRPr b="0" lang="en-IN" sz="2000" spc="-1" strike="noStrike">
              <a:latin typeface="Arial"/>
            </a:endParaRPr>
          </a:p>
          <a:p>
            <a:pPr lvl="2" marL="1200240" indent="-284760">
              <a:lnSpc>
                <a:spcPct val="100000"/>
              </a:lnSpc>
              <a:spcBef>
                <a:spcPts val="300"/>
              </a:spcBef>
              <a:buClr>
                <a:srgbClr val="0070c0"/>
              </a:buClr>
              <a:buFont typeface="Arial"/>
              <a:buChar char="•"/>
            </a:pPr>
            <a:r>
              <a:rPr b="0" lang="en-IN" sz="2000" spc="-1" strike="noStrike">
                <a:solidFill>
                  <a:srgbClr val="0070c0"/>
                </a:solidFill>
                <a:latin typeface="Calibri"/>
                <a:ea typeface="Calibri"/>
              </a:rPr>
              <a:t>Support Increasing Deployment frequency</a:t>
            </a:r>
            <a:endParaRPr b="0" lang="en-IN" sz="2000" spc="-1" strike="noStrike">
              <a:latin typeface="Arial"/>
            </a:endParaRPr>
          </a:p>
          <a:p>
            <a:pPr algn="just">
              <a:lnSpc>
                <a:spcPct val="100000"/>
              </a:lnSpc>
              <a:spcBef>
                <a:spcPts val="300"/>
              </a:spcBef>
              <a:spcAft>
                <a:spcPts val="300"/>
              </a:spcAft>
            </a:pPr>
            <a:r>
              <a:rPr b="0" lang="en-IN" sz="2000" spc="-1" strike="noStrike">
                <a:solidFill>
                  <a:srgbClr val="000000"/>
                </a:solidFill>
                <a:latin typeface="Calibri"/>
                <a:ea typeface="Calibri"/>
              </a:rPr>
              <a:t>       </a:t>
            </a:r>
            <a:r>
              <a:rPr b="0" lang="en-IN" sz="2000" spc="-1" strike="noStrike">
                <a:solidFill>
                  <a:srgbClr val="000000"/>
                </a:solidFill>
                <a:latin typeface="Calibri"/>
                <a:ea typeface="Calibri"/>
              </a:rPr>
              <a:t>This would use the Production acceptance process which would ensure</a:t>
            </a:r>
            <a:br/>
            <a:r>
              <a:rPr b="0" lang="en-IN" sz="2000" spc="-1" strike="noStrike">
                <a:solidFill>
                  <a:srgbClr val="000000"/>
                </a:solidFill>
                <a:latin typeface="Calibri"/>
                <a:ea typeface="Calibri"/>
              </a:rPr>
              <a:t>       that the capacity is planned, a robust streamlined deployment process</a:t>
            </a:r>
            <a:br/>
            <a:r>
              <a:rPr b="0" lang="en-IN" sz="2000" spc="-1" strike="noStrike">
                <a:solidFill>
                  <a:srgbClr val="000000"/>
                </a:solidFill>
                <a:latin typeface="Calibri"/>
                <a:ea typeface="Calibri"/>
              </a:rPr>
              <a:t>       would be used.</a:t>
            </a:r>
            <a:endParaRPr b="0" lang="en-IN" sz="2000" spc="-1" strike="noStrike">
              <a:latin typeface="Arial"/>
            </a:endParaRPr>
          </a:p>
        </p:txBody>
      </p:sp>
      <p:pic>
        <p:nvPicPr>
          <p:cNvPr id="482" name="Picture 3" descr=""/>
          <p:cNvPicPr/>
          <p:nvPr/>
        </p:nvPicPr>
        <p:blipFill>
          <a:blip r:embed="rId1"/>
          <a:stretch/>
        </p:blipFill>
        <p:spPr>
          <a:xfrm>
            <a:off x="9856080" y="1872360"/>
            <a:ext cx="2334960" cy="2060280"/>
          </a:xfrm>
          <a:prstGeom prst="rect">
            <a:avLst/>
          </a:prstGeom>
          <a:ln>
            <a:noFill/>
          </a:ln>
        </p:spPr>
      </p:pic>
    </p:spTree>
  </p:cSld>
  <p:timing>
    <p:tnLst>
      <p:par>
        <p:cTn id="454" dur="indefinite" restart="never" nodeType="tmRoot">
          <p:childTnLst>
            <p:seq>
              <p:cTn id="455"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76320" y="502920"/>
            <a:ext cx="285192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ITSM Processes</a:t>
            </a:r>
            <a:endParaRPr b="0" lang="en-IN" sz="2400" spc="-1" strike="noStrike">
              <a:latin typeface="Arial"/>
            </a:endParaRPr>
          </a:p>
        </p:txBody>
      </p:sp>
      <p:pic>
        <p:nvPicPr>
          <p:cNvPr id="484" name="Picture 3" descr=""/>
          <p:cNvPicPr/>
          <p:nvPr/>
        </p:nvPicPr>
        <p:blipFill>
          <a:blip r:embed="rId1"/>
          <a:stretch/>
        </p:blipFill>
        <p:spPr>
          <a:xfrm>
            <a:off x="9439200" y="0"/>
            <a:ext cx="2751480" cy="3880800"/>
          </a:xfrm>
          <a:prstGeom prst="rect">
            <a:avLst/>
          </a:prstGeom>
          <a:ln>
            <a:noFill/>
          </a:ln>
        </p:spPr>
      </p:pic>
      <p:sp>
        <p:nvSpPr>
          <p:cNvPr id="485" name="CustomShape 2"/>
          <p:cNvSpPr/>
          <p:nvPr/>
        </p:nvSpPr>
        <p:spPr>
          <a:xfrm>
            <a:off x="17280" y="1054800"/>
            <a:ext cx="12173760" cy="5802120"/>
          </a:xfrm>
          <a:prstGeom prst="rect">
            <a:avLst/>
          </a:prstGeom>
          <a:noFill/>
          <a:ln>
            <a:noFill/>
          </a:ln>
        </p:spPr>
        <p:style>
          <a:lnRef idx="0"/>
          <a:fillRef idx="0"/>
          <a:effectRef idx="0"/>
          <a:fontRef idx="minor"/>
        </p:style>
        <p:txBody>
          <a:bodyPr lIns="90000" rIns="90000" tIns="45000" bIns="45000"/>
          <a:p>
            <a:pPr marL="274320" indent="-273240">
              <a:lnSpc>
                <a:spcPct val="100000"/>
              </a:lnSpc>
              <a:spcBef>
                <a:spcPts val="300"/>
              </a:spcBef>
              <a:spcAft>
                <a:spcPts val="300"/>
              </a:spcAft>
              <a:buClr>
                <a:srgbClr val="000000"/>
              </a:buClr>
              <a:buFont typeface="Arial"/>
              <a:buChar char="•"/>
            </a:pPr>
            <a:r>
              <a:rPr b="0" lang="en-IN" sz="1900" spc="-1" strike="noStrike">
                <a:solidFill>
                  <a:srgbClr val="000000"/>
                </a:solidFill>
                <a:latin typeface="Calibri"/>
                <a:ea typeface="DejaVu Sans"/>
              </a:rPr>
              <a:t>IT services refers to, the application of business and technical expertise, to enable </a:t>
            </a:r>
            <a:br/>
            <a:r>
              <a:rPr b="0" lang="en-IN" sz="1900" spc="-1" strike="noStrike">
                <a:solidFill>
                  <a:srgbClr val="000000"/>
                </a:solidFill>
                <a:latin typeface="Calibri"/>
                <a:ea typeface="DejaVu Sans"/>
              </a:rPr>
              <a:t>organizations in the creation, management, optimization or provide access to </a:t>
            </a:r>
            <a:br/>
            <a:r>
              <a:rPr b="0" lang="en-IN" sz="1900" spc="-1" strike="noStrike">
                <a:solidFill>
                  <a:srgbClr val="000000"/>
                </a:solidFill>
                <a:latin typeface="Calibri"/>
                <a:ea typeface="DejaVu Sans"/>
              </a:rPr>
              <a:t>information &amp; business processes.</a:t>
            </a:r>
            <a:endParaRPr b="0" lang="en-IN" sz="1900" spc="-1" strike="noStrike">
              <a:latin typeface="Arial"/>
            </a:endParaRPr>
          </a:p>
          <a:p>
            <a:pPr marL="274320" indent="-273240">
              <a:lnSpc>
                <a:spcPct val="100000"/>
              </a:lnSpc>
              <a:spcBef>
                <a:spcPts val="300"/>
              </a:spcBef>
              <a:spcAft>
                <a:spcPts val="300"/>
              </a:spcAft>
              <a:buClr>
                <a:srgbClr val="000000"/>
              </a:buClr>
              <a:buFont typeface="Arial"/>
              <a:buChar char="•"/>
            </a:pPr>
            <a:r>
              <a:rPr b="0" lang="en-IN" sz="1900" spc="-1" strike="noStrike">
                <a:solidFill>
                  <a:srgbClr val="000000"/>
                </a:solidFill>
                <a:latin typeface="Calibri"/>
                <a:ea typeface="DejaVu Sans"/>
              </a:rPr>
              <a:t>Organization’s IT infrastructure will support the firm’s business and information systems strategy. </a:t>
            </a:r>
            <a:endParaRPr b="0" lang="en-IN" sz="1900" spc="-1" strike="noStrike">
              <a:latin typeface="Arial"/>
            </a:endParaRPr>
          </a:p>
          <a:p>
            <a:pPr lvl="1" marL="274320" indent="-273240">
              <a:lnSpc>
                <a:spcPct val="120000"/>
              </a:lnSpc>
              <a:spcBef>
                <a:spcPts val="300"/>
              </a:spcBef>
              <a:spcAft>
                <a:spcPts val="300"/>
              </a:spcAft>
              <a:buClr>
                <a:srgbClr val="101141"/>
              </a:buClr>
              <a:buFont typeface="Arial"/>
              <a:buChar char="•"/>
            </a:pPr>
            <a:r>
              <a:rPr b="0" lang="en-IN" sz="1900" spc="-1" strike="noStrike">
                <a:solidFill>
                  <a:srgbClr val="000000"/>
                </a:solidFill>
                <a:latin typeface="Calibri"/>
                <a:ea typeface="DejaVu Sans"/>
              </a:rPr>
              <a:t>IT Infrastructure Systems Management is about how an IT organization manages IT </a:t>
            </a:r>
            <a:br/>
            <a:r>
              <a:rPr b="0" lang="en-IN" sz="1900" spc="-1" strike="noStrike">
                <a:solidFill>
                  <a:srgbClr val="000000"/>
                </a:solidFill>
                <a:latin typeface="Calibri"/>
                <a:ea typeface="DejaVu Sans"/>
              </a:rPr>
              <a:t>services (for its customers) and provides a stable and responsive IT environment which </a:t>
            </a:r>
            <a:br/>
            <a:r>
              <a:rPr b="0" lang="en-IN" sz="1900" spc="-1" strike="noStrike">
                <a:solidFill>
                  <a:srgbClr val="000000"/>
                </a:solidFill>
                <a:latin typeface="Calibri"/>
                <a:ea typeface="DejaVu Sans"/>
              </a:rPr>
              <a:t>supports or furthers the Business of the organization. This would mean looking at a </a:t>
            </a:r>
            <a:br/>
            <a:r>
              <a:rPr b="0" lang="en-IN" sz="1900" spc="-1" strike="noStrike">
                <a:solidFill>
                  <a:srgbClr val="000000"/>
                </a:solidFill>
                <a:latin typeface="Calibri"/>
                <a:ea typeface="DejaVu Sans"/>
              </a:rPr>
              <a:t>group of products and processes which interact with each other to bring stability and </a:t>
            </a:r>
            <a:br/>
            <a:r>
              <a:rPr b="0" lang="en-IN" sz="1900" spc="-1" strike="noStrike">
                <a:solidFill>
                  <a:srgbClr val="000000"/>
                </a:solidFill>
                <a:latin typeface="Calibri"/>
                <a:ea typeface="DejaVu Sans"/>
              </a:rPr>
              <a:t>responsiveness to an IT environment.</a:t>
            </a:r>
            <a:endParaRPr b="0" lang="en-IN" sz="1900" spc="-1" strike="noStrike">
              <a:latin typeface="Arial"/>
            </a:endParaRPr>
          </a:p>
          <a:p>
            <a:pPr lvl="1" marL="274320" indent="-273240">
              <a:lnSpc>
                <a:spcPct val="120000"/>
              </a:lnSpc>
              <a:spcBef>
                <a:spcPts val="300"/>
              </a:spcBef>
              <a:spcAft>
                <a:spcPts val="300"/>
              </a:spcAft>
              <a:buClr>
                <a:srgbClr val="101141"/>
              </a:buClr>
              <a:buFont typeface="Arial"/>
              <a:buChar char="•"/>
            </a:pPr>
            <a:r>
              <a:rPr b="0" lang="en-IN" sz="1900" spc="-1" strike="noStrike">
                <a:solidFill>
                  <a:srgbClr val="000000"/>
                </a:solidFill>
                <a:latin typeface="Calibri"/>
                <a:ea typeface="DejaVu Sans"/>
              </a:rPr>
              <a:t>This leads to the objectives of IT Systems Management (ITSM)</a:t>
            </a:r>
            <a:endParaRPr b="0" lang="en-IN" sz="1900" spc="-1" strike="noStrike">
              <a:latin typeface="Arial"/>
            </a:endParaRPr>
          </a:p>
          <a:p>
            <a:pPr>
              <a:lnSpc>
                <a:spcPct val="120000"/>
              </a:lnSpc>
              <a:spcBef>
                <a:spcPts val="300"/>
              </a:spcBef>
              <a:spcAft>
                <a:spcPts val="300"/>
              </a:spcAft>
            </a:pPr>
            <a:endParaRPr b="0" lang="en-IN" sz="1900" spc="-1" strike="noStrike">
              <a:latin typeface="Arial"/>
            </a:endParaRPr>
          </a:p>
          <a:p>
            <a:pPr>
              <a:lnSpc>
                <a:spcPct val="120000"/>
              </a:lnSpc>
              <a:spcBef>
                <a:spcPts val="300"/>
              </a:spcBef>
              <a:spcAft>
                <a:spcPts val="300"/>
              </a:spcAft>
            </a:pPr>
            <a:endParaRPr b="0" lang="en-IN" sz="1900" spc="-1" strike="noStrike">
              <a:latin typeface="Arial"/>
            </a:endParaRPr>
          </a:p>
          <a:p>
            <a:pPr>
              <a:lnSpc>
                <a:spcPct val="120000"/>
              </a:lnSpc>
              <a:spcBef>
                <a:spcPts val="300"/>
              </a:spcBef>
              <a:spcAft>
                <a:spcPts val="300"/>
              </a:spcAft>
            </a:pPr>
            <a:endParaRPr b="0" lang="en-IN" sz="1900" spc="-1" strike="noStrike">
              <a:latin typeface="Arial"/>
            </a:endParaRPr>
          </a:p>
          <a:p>
            <a:pPr>
              <a:lnSpc>
                <a:spcPct val="120000"/>
              </a:lnSpc>
              <a:spcBef>
                <a:spcPts val="300"/>
              </a:spcBef>
              <a:spcAft>
                <a:spcPts val="300"/>
              </a:spcAft>
            </a:pPr>
            <a:endParaRPr b="0" lang="en-IN" sz="1900" spc="-1" strike="noStrike">
              <a:latin typeface="Arial"/>
            </a:endParaRPr>
          </a:p>
          <a:p>
            <a:pPr lvl="1" marL="274320" indent="-273240">
              <a:lnSpc>
                <a:spcPct val="120000"/>
              </a:lnSpc>
              <a:spcBef>
                <a:spcPts val="300"/>
              </a:spcBef>
              <a:spcAft>
                <a:spcPts val="300"/>
              </a:spcAft>
              <a:buClr>
                <a:srgbClr val="101141"/>
              </a:buClr>
              <a:buFont typeface="Arial"/>
              <a:buChar char="•"/>
            </a:pPr>
            <a:r>
              <a:rPr b="0" lang="en-IN" sz="1900" spc="-1" strike="noStrike">
                <a:solidFill>
                  <a:srgbClr val="000000"/>
                </a:solidFill>
                <a:latin typeface="Calibri"/>
                <a:ea typeface="DejaVu Sans"/>
              </a:rPr>
              <a:t>In order to achieve these, IT infrastructure needs executive support, and Processes to support this</a:t>
            </a:r>
            <a:endParaRPr b="0" lang="en-IN" sz="1900" spc="-1" strike="noStrike">
              <a:latin typeface="Arial"/>
            </a:endParaRPr>
          </a:p>
          <a:p>
            <a:pPr>
              <a:lnSpc>
                <a:spcPct val="120000"/>
              </a:lnSpc>
              <a:spcBef>
                <a:spcPts val="300"/>
              </a:spcBef>
              <a:spcAft>
                <a:spcPts val="300"/>
              </a:spcAft>
            </a:pPr>
            <a:endParaRPr b="0" lang="en-IN" sz="1900" spc="-1" strike="noStrike">
              <a:latin typeface="Arial"/>
            </a:endParaRPr>
          </a:p>
        </p:txBody>
      </p:sp>
      <p:graphicFrame>
        <p:nvGraphicFramePr>
          <p:cNvPr id="486" name="Table 3"/>
          <p:cNvGraphicFramePr/>
          <p:nvPr/>
        </p:nvGraphicFramePr>
        <p:xfrm>
          <a:off x="173520" y="4495680"/>
          <a:ext cx="9331560" cy="360000"/>
        </p:xfrm>
        <a:graphic>
          <a:graphicData uri="http://schemas.openxmlformats.org/drawingml/2006/table">
            <a:tbl>
              <a:tblPr/>
              <a:tblGrid>
                <a:gridCol w="4665960"/>
                <a:gridCol w="4665960"/>
              </a:tblGrid>
              <a:tr h="0">
                <a:tc>
                  <a:txBody>
                    <a:bodyPr/>
                    <a:p>
                      <a:pPr lvl="1" marL="548640" indent="-273240">
                        <a:lnSpc>
                          <a:spcPct val="100000"/>
                        </a:lnSpc>
                        <a:spcBef>
                          <a:spcPts val="300"/>
                        </a:spcBef>
                        <a:spcAft>
                          <a:spcPts val="300"/>
                        </a:spcAft>
                        <a:buClr>
                          <a:srgbClr val="000000"/>
                        </a:buClr>
                        <a:buFont typeface="Arial"/>
                        <a:buChar char="•"/>
                      </a:pPr>
                      <a:r>
                        <a:rPr b="0" lang="en-IN" sz="1900" spc="-1" strike="noStrike">
                          <a:solidFill>
                            <a:srgbClr val="000000"/>
                          </a:solidFill>
                          <a:latin typeface="Calibri"/>
                        </a:rPr>
                        <a:t>Availability</a:t>
                      </a:r>
                      <a:endParaRPr b="0" lang="en-IN" sz="1900" spc="-1" strike="noStrike">
                        <a:latin typeface="Arial"/>
                      </a:endParaRPr>
                    </a:p>
                    <a:p>
                      <a:pPr lvl="1" marL="548640" indent="-273240">
                        <a:lnSpc>
                          <a:spcPct val="100000"/>
                        </a:lnSpc>
                        <a:spcBef>
                          <a:spcPts val="300"/>
                        </a:spcBef>
                        <a:spcAft>
                          <a:spcPts val="300"/>
                        </a:spcAft>
                        <a:buClr>
                          <a:srgbClr val="000000"/>
                        </a:buClr>
                        <a:buFont typeface="Arial"/>
                        <a:buChar char="•"/>
                      </a:pPr>
                      <a:r>
                        <a:rPr b="0" lang="en-IN" sz="1900" spc="-1" strike="noStrike">
                          <a:solidFill>
                            <a:srgbClr val="000000"/>
                          </a:solidFill>
                          <a:latin typeface="Calibri"/>
                        </a:rPr>
                        <a:t>Stability</a:t>
                      </a:r>
                      <a:endParaRPr b="0" lang="en-IN" sz="1900" spc="-1" strike="noStrike">
                        <a:latin typeface="Arial"/>
                      </a:endParaRPr>
                    </a:p>
                    <a:p>
                      <a:pPr lvl="1" marL="548640" indent="-273240">
                        <a:lnSpc>
                          <a:spcPct val="100000"/>
                        </a:lnSpc>
                        <a:spcBef>
                          <a:spcPts val="300"/>
                        </a:spcBef>
                        <a:spcAft>
                          <a:spcPts val="300"/>
                        </a:spcAft>
                        <a:buClr>
                          <a:srgbClr val="000000"/>
                        </a:buClr>
                        <a:buFont typeface="Arial"/>
                        <a:buChar char="•"/>
                      </a:pPr>
                      <a:r>
                        <a:rPr b="0" lang="en-IN" sz="1900" spc="-1" strike="noStrike">
                          <a:solidFill>
                            <a:srgbClr val="000000"/>
                          </a:solidFill>
                          <a:latin typeface="Calibri"/>
                        </a:rPr>
                        <a:t>Scaling</a:t>
                      </a:r>
                      <a:endParaRPr b="0" lang="en-IN" sz="1900" spc="-1" strike="noStrike">
                        <a:latin typeface="Arial"/>
                      </a:endParaRPr>
                    </a:p>
                    <a:p>
                      <a:pPr lvl="1" marL="548640" indent="-273240">
                        <a:lnSpc>
                          <a:spcPct val="100000"/>
                        </a:lnSpc>
                        <a:spcBef>
                          <a:spcPts val="300"/>
                        </a:spcBef>
                        <a:spcAft>
                          <a:spcPts val="300"/>
                        </a:spcAft>
                        <a:buClr>
                          <a:srgbClr val="000000"/>
                        </a:buClr>
                        <a:buFont typeface="Arial"/>
                        <a:buChar char="•"/>
                      </a:pPr>
                      <a:r>
                        <a:rPr b="0" lang="en-IN" sz="1900" spc="-1" strike="noStrike">
                          <a:solidFill>
                            <a:srgbClr val="000000"/>
                          </a:solidFill>
                          <a:latin typeface="Calibri"/>
                        </a:rPr>
                        <a:t>Responsiveness</a:t>
                      </a:r>
                      <a:endParaRPr b="0" lang="en-IN" sz="1900" spc="-1" strike="noStrike">
                        <a:latin typeface="Arial"/>
                      </a:endParaRPr>
                    </a:p>
                  </a:txBody>
                  <a:tcPr marL="91440" marR="91440">
                    <a:noFill/>
                  </a:tcPr>
                </a:tc>
                <a:tc>
                  <a:txBody>
                    <a:bodyPr/>
                    <a:p>
                      <a:pPr lvl="1" marL="548640" indent="-273240">
                        <a:lnSpc>
                          <a:spcPct val="100000"/>
                        </a:lnSpc>
                        <a:spcBef>
                          <a:spcPts val="300"/>
                        </a:spcBef>
                        <a:spcAft>
                          <a:spcPts val="300"/>
                        </a:spcAft>
                        <a:buClr>
                          <a:srgbClr val="000000"/>
                        </a:buClr>
                        <a:buFont typeface="Arial"/>
                        <a:buChar char="•"/>
                      </a:pPr>
                      <a:r>
                        <a:rPr b="0" lang="en-IN" sz="1900" spc="-1" strike="noStrike">
                          <a:solidFill>
                            <a:srgbClr val="000000"/>
                          </a:solidFill>
                          <a:latin typeface="Calibri"/>
                        </a:rPr>
                        <a:t>Predictable Support</a:t>
                      </a:r>
                      <a:br/>
                      <a:r>
                        <a:rPr b="0" lang="en-IN" sz="1900" spc="-1" strike="noStrike">
                          <a:solidFill>
                            <a:srgbClr val="000000"/>
                          </a:solidFill>
                          <a:latin typeface="Calibri"/>
                        </a:rPr>
                        <a:t> </a:t>
                      </a:r>
                      <a:endParaRPr b="0" lang="en-IN" sz="1900" spc="-1" strike="noStrike">
                        <a:latin typeface="Arial"/>
                      </a:endParaRPr>
                    </a:p>
                    <a:p>
                      <a:pPr lvl="1" marL="548640" indent="-273240">
                        <a:lnSpc>
                          <a:spcPct val="100000"/>
                        </a:lnSpc>
                        <a:spcBef>
                          <a:spcPts val="300"/>
                        </a:spcBef>
                        <a:spcAft>
                          <a:spcPts val="300"/>
                        </a:spcAft>
                        <a:buClr>
                          <a:srgbClr val="000000"/>
                        </a:buClr>
                        <a:buFont typeface="Arial"/>
                        <a:buChar char="•"/>
                      </a:pPr>
                      <a:r>
                        <a:rPr b="0" lang="en-IN" sz="1900" spc="-1" strike="noStrike">
                          <a:solidFill>
                            <a:srgbClr val="000000"/>
                          </a:solidFill>
                          <a:latin typeface="Calibri"/>
                        </a:rPr>
                        <a:t>Reduction in Cost</a:t>
                      </a:r>
                      <a:endParaRPr b="0" lang="en-IN" sz="1900" spc="-1" strike="noStrike">
                        <a:latin typeface="Arial"/>
                      </a:endParaRPr>
                    </a:p>
                    <a:p>
                      <a:pPr lvl="1" marL="548640" indent="-273240">
                        <a:lnSpc>
                          <a:spcPct val="100000"/>
                        </a:lnSpc>
                        <a:spcBef>
                          <a:spcPts val="300"/>
                        </a:spcBef>
                        <a:spcAft>
                          <a:spcPts val="300"/>
                        </a:spcAft>
                        <a:buClr>
                          <a:srgbClr val="000000"/>
                        </a:buClr>
                        <a:buFont typeface="Arial"/>
                        <a:buChar char="•"/>
                      </a:pPr>
                      <a:r>
                        <a:rPr b="0" lang="en-IN" sz="1900" spc="-1" strike="noStrike">
                          <a:solidFill>
                            <a:srgbClr val="000000"/>
                          </a:solidFill>
                          <a:latin typeface="Calibri"/>
                        </a:rPr>
                        <a:t>Increased flexibility, Productivity, Customer Satisfaction</a:t>
                      </a:r>
                      <a:endParaRPr b="0" lang="en-IN" sz="1900" spc="-1" strike="noStrike">
                        <a:latin typeface="Arial"/>
                      </a:endParaRPr>
                    </a:p>
                    <a:p>
                      <a:pPr lvl="1" marL="548640" indent="-273240">
                        <a:lnSpc>
                          <a:spcPct val="100000"/>
                        </a:lnSpc>
                        <a:spcBef>
                          <a:spcPts val="300"/>
                        </a:spcBef>
                        <a:spcAft>
                          <a:spcPts val="300"/>
                        </a:spcAft>
                        <a:buClr>
                          <a:srgbClr val="000000"/>
                        </a:buClr>
                        <a:buFont typeface="Arial"/>
                        <a:buChar char="•"/>
                      </a:pPr>
                      <a:r>
                        <a:rPr b="0" lang="en-IN" sz="1900" spc="-1" strike="noStrike">
                          <a:solidFill>
                            <a:srgbClr val="000000"/>
                          </a:solidFill>
                          <a:latin typeface="Calibri"/>
                        </a:rPr>
                        <a:t>Improved security, reliability and availability of IT infrastructure (secure)</a:t>
                      </a:r>
                      <a:endParaRPr b="0" lang="en-IN" sz="1900" spc="-1" strike="noStrike">
                        <a:latin typeface="Arial"/>
                      </a:endParaRPr>
                    </a:p>
                  </a:txBody>
                  <a:tcPr marL="91440" marR="91440">
                    <a:noFill/>
                  </a:tcPr>
                </a:tc>
              </a:tr>
            </a:tbl>
          </a:graphicData>
        </a:graphic>
      </p:graphicFrame>
    </p:spTree>
  </p:cSld>
  <p:timing>
    <p:tnLst>
      <p:par>
        <p:cTn id="456" dur="indefinite" restart="never" nodeType="tmRoot">
          <p:childTnLst>
            <p:seq>
              <p:cTn id="457"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112320" y="502920"/>
            <a:ext cx="285192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ITSM Processes</a:t>
            </a:r>
            <a:endParaRPr b="0" lang="en-IN" sz="2400" spc="-1" strike="noStrike">
              <a:latin typeface="Arial"/>
            </a:endParaRPr>
          </a:p>
        </p:txBody>
      </p:sp>
      <p:graphicFrame>
        <p:nvGraphicFramePr>
          <p:cNvPr id="488" name="Table 2"/>
          <p:cNvGraphicFramePr/>
          <p:nvPr/>
        </p:nvGraphicFramePr>
        <p:xfrm>
          <a:off x="106560" y="1205280"/>
          <a:ext cx="11948040" cy="6294960"/>
        </p:xfrm>
        <a:graphic>
          <a:graphicData uri="http://schemas.openxmlformats.org/drawingml/2006/table">
            <a:tbl>
              <a:tblPr/>
              <a:tblGrid>
                <a:gridCol w="737640"/>
                <a:gridCol w="1565280"/>
                <a:gridCol w="9645480"/>
              </a:tblGrid>
              <a:tr h="640440">
                <a:tc>
                  <a:txBody>
                    <a:bodyPr/>
                    <a:p>
                      <a:pPr>
                        <a:lnSpc>
                          <a:spcPct val="100000"/>
                        </a:lnSpc>
                      </a:pPr>
                      <a:r>
                        <a:rPr b="1" lang="en-IN" sz="1800" spc="-1" strike="noStrike">
                          <a:solidFill>
                            <a:srgbClr val="ffffff"/>
                          </a:solidFill>
                          <a:latin typeface="Calibri"/>
                        </a:rPr>
                        <a:t>Sl. No</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IN" sz="1800" spc="-1" strike="noStrike">
                          <a:solidFill>
                            <a:srgbClr val="ffffff"/>
                          </a:solidFill>
                          <a:latin typeface="Calibri"/>
                        </a:rPr>
                        <a:t>ITSM Process</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IN" sz="1800" spc="-1" strike="noStrike">
                          <a:solidFill>
                            <a:srgbClr val="ffffff"/>
                          </a:solidFill>
                          <a:latin typeface="Calibri"/>
                        </a:rPr>
                        <a:t>Characteristics</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2453760">
                <a:tc>
                  <a:txBody>
                    <a:bodyPr/>
                    <a:p>
                      <a:pPr algn="ctr">
                        <a:lnSpc>
                          <a:spcPct val="100000"/>
                        </a:lnSpc>
                      </a:pPr>
                      <a:r>
                        <a:rPr b="0" lang="en-IN" sz="1800" spc="-1" strike="noStrike">
                          <a:solidFill>
                            <a:srgbClr val="000000"/>
                          </a:solidFill>
                          <a:latin typeface="Calibri"/>
                        </a:rPr>
                        <a:t>1</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nSpc>
                          <a:spcPct val="100000"/>
                        </a:lnSpc>
                      </a:pPr>
                      <a:r>
                        <a:rPr b="0" lang="en-IN" sz="1800" spc="-1" strike="noStrike">
                          <a:solidFill>
                            <a:srgbClr val="c00000"/>
                          </a:solidFill>
                          <a:latin typeface="Calibri"/>
                        </a:rPr>
                        <a:t>Availability Management</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marL="285840" indent="-284760">
                        <a:lnSpc>
                          <a:spcPct val="100000"/>
                        </a:lnSpc>
                        <a:buClr>
                          <a:srgbClr val="000000"/>
                        </a:buClr>
                        <a:buFont typeface="Wingdings" charset="2"/>
                        <a:buChar char=""/>
                      </a:pPr>
                      <a:r>
                        <a:rPr b="0" lang="en-IN" sz="1600" spc="-1" strike="noStrike">
                          <a:solidFill>
                            <a:srgbClr val="000000"/>
                          </a:solidFill>
                          <a:latin typeface="Calibri"/>
                        </a:rPr>
                        <a:t>Managing expectation of the expected/agreed/guaranteed levels of functioning of the Services and Systems in a cost-effective, consistent and timely manner</a:t>
                      </a:r>
                      <a:endParaRPr b="0" lang="en-IN" sz="1600" spc="-1" strike="noStrike">
                        <a:latin typeface="Arial"/>
                      </a:endParaRPr>
                    </a:p>
                    <a:p>
                      <a:pPr>
                        <a:lnSpc>
                          <a:spcPct val="100000"/>
                        </a:lnSpc>
                      </a:pPr>
                      <a:r>
                        <a:rPr b="0" lang="en-IN" sz="1600" spc="-1" strike="noStrike">
                          <a:solidFill>
                            <a:srgbClr val="000000"/>
                          </a:solidFill>
                          <a:latin typeface="Calibri"/>
                        </a:rPr>
                        <a:t>Uptime-Availability, Non-responsiveness-Downtime</a:t>
                      </a:r>
                      <a:endParaRPr b="0" lang="en-IN" sz="1600" spc="-1" strike="noStrike">
                        <a:latin typeface="Arial"/>
                      </a:endParaRPr>
                    </a:p>
                    <a:p>
                      <a:pPr>
                        <a:lnSpc>
                          <a:spcPct val="100000"/>
                        </a:lnSpc>
                      </a:pPr>
                      <a:r>
                        <a:rPr b="0" lang="en-IN" sz="1600" spc="-1" strike="noStrike">
                          <a:solidFill>
                            <a:srgbClr val="000000"/>
                          </a:solidFill>
                          <a:latin typeface="Calibri"/>
                        </a:rPr>
                        <a:t>Achieved by 7 R’s</a:t>
                      </a:r>
                      <a:endParaRPr b="0" lang="en-IN" sz="1600" spc="-1" strike="noStrike">
                        <a:latin typeface="Arial"/>
                      </a:endParaRPr>
                    </a:p>
                    <a:p>
                      <a:pPr>
                        <a:lnSpc>
                          <a:spcPct val="100000"/>
                        </a:lnSpc>
                      </a:pPr>
                      <a:endParaRPr b="0" lang="en-IN"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1463400">
                <a:tc>
                  <a:txBody>
                    <a:bodyPr/>
                    <a:p>
                      <a:pPr algn="ctr">
                        <a:lnSpc>
                          <a:spcPct val="100000"/>
                        </a:lnSpc>
                      </a:pPr>
                      <a:r>
                        <a:rPr b="0" lang="en-IN" sz="1800" spc="-1" strike="noStrike">
                          <a:solidFill>
                            <a:srgbClr val="000000"/>
                          </a:solidFill>
                          <a:latin typeface="Calibri"/>
                        </a:rPr>
                        <a:t>2</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nSpc>
                          <a:spcPct val="100000"/>
                        </a:lnSpc>
                      </a:pPr>
                      <a:r>
                        <a:rPr b="0" lang="en-IN" sz="1800" spc="-1" strike="noStrike">
                          <a:solidFill>
                            <a:srgbClr val="000000"/>
                          </a:solidFill>
                          <a:latin typeface="Calibri"/>
                        </a:rPr>
                        <a:t>Performance/Tuning</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marL="285840" indent="-284760">
                        <a:lnSpc>
                          <a:spcPct val="100000"/>
                        </a:lnSpc>
                        <a:buClr>
                          <a:srgbClr val="000000"/>
                        </a:buClr>
                        <a:buFont typeface="Wingdings" charset="2"/>
                        <a:buChar char=""/>
                      </a:pPr>
                      <a:r>
                        <a:rPr b="0" lang="en-IN" sz="1600" spc="-1" strike="noStrike">
                          <a:solidFill>
                            <a:srgbClr val="000000"/>
                          </a:solidFill>
                          <a:latin typeface="Calibri"/>
                        </a:rPr>
                        <a:t>Maximize throughput</a:t>
                      </a:r>
                      <a:endParaRPr b="0" lang="en-IN" sz="1600" spc="-1" strike="noStrike">
                        <a:latin typeface="Arial"/>
                      </a:endParaRPr>
                    </a:p>
                    <a:p>
                      <a:pPr marL="285840" indent="-284760">
                        <a:lnSpc>
                          <a:spcPct val="100000"/>
                        </a:lnSpc>
                        <a:buClr>
                          <a:srgbClr val="000000"/>
                        </a:buClr>
                        <a:buFont typeface="Wingdings" charset="2"/>
                        <a:buChar char=""/>
                      </a:pPr>
                      <a:r>
                        <a:rPr b="0" lang="en-IN" sz="1600" spc="-1" strike="noStrike">
                          <a:solidFill>
                            <a:srgbClr val="000000"/>
                          </a:solidFill>
                          <a:latin typeface="Calibri"/>
                        </a:rPr>
                        <a:t>Minimize response times</a:t>
                      </a:r>
                      <a:endParaRPr b="0" lang="en-IN" sz="1600" spc="-1" strike="noStrike">
                        <a:latin typeface="Arial"/>
                      </a:endParaRPr>
                    </a:p>
                    <a:p>
                      <a:pPr marL="285840" indent="-284760">
                        <a:lnSpc>
                          <a:spcPct val="100000"/>
                        </a:lnSpc>
                        <a:buClr>
                          <a:srgbClr val="000000"/>
                        </a:buClr>
                        <a:buFont typeface="Wingdings" charset="2"/>
                        <a:buChar char=""/>
                      </a:pPr>
                      <a:r>
                        <a:rPr b="0" lang="en-IN" sz="1600" spc="-1" strike="noStrike">
                          <a:solidFill>
                            <a:srgbClr val="000000"/>
                          </a:solidFill>
                          <a:latin typeface="Calibri"/>
                        </a:rPr>
                        <a:t>Workload keeps changing and hence a challenge</a:t>
                      </a:r>
                      <a:endParaRPr b="0" lang="en-IN" sz="1600" spc="-1" strike="noStrike">
                        <a:latin typeface="Arial"/>
                      </a:endParaRPr>
                    </a:p>
                    <a:p>
                      <a:pPr marL="285840" indent="-284760">
                        <a:lnSpc>
                          <a:spcPct val="100000"/>
                        </a:lnSpc>
                        <a:buClr>
                          <a:srgbClr val="000000"/>
                        </a:buClr>
                        <a:buFont typeface="Wingdings" charset="2"/>
                        <a:buChar char=""/>
                      </a:pPr>
                      <a:r>
                        <a:rPr b="0" lang="en-IN" sz="1600" spc="-1" strike="noStrike">
                          <a:solidFill>
                            <a:srgbClr val="000000"/>
                          </a:solidFill>
                          <a:latin typeface="Calibri"/>
                        </a:rPr>
                        <a:t>Performance management &amp; tuning in an IT infrastructure can happen Servers, Disk Storage, Databases, Networks </a:t>
                      </a:r>
                      <a:endParaRPr b="0" lang="en-IN"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1737720">
                <a:tc>
                  <a:txBody>
                    <a:bodyPr/>
                    <a:p>
                      <a:pPr algn="ctr">
                        <a:lnSpc>
                          <a:spcPct val="100000"/>
                        </a:lnSpc>
                      </a:pPr>
                      <a:r>
                        <a:rPr b="0" lang="en-IN" sz="1800" spc="-1" strike="noStrike">
                          <a:solidFill>
                            <a:srgbClr val="000000"/>
                          </a:solidFill>
                          <a:latin typeface="Calibri"/>
                        </a:rPr>
                        <a:t>3</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nSpc>
                          <a:spcPct val="100000"/>
                        </a:lnSpc>
                      </a:pPr>
                      <a:r>
                        <a:rPr b="0" lang="en-IN" sz="1800" spc="-1" strike="noStrike">
                          <a:solidFill>
                            <a:srgbClr val="c00000"/>
                          </a:solidFill>
                          <a:latin typeface="Calibri"/>
                        </a:rPr>
                        <a:t>Production Acceptance</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marL="285840" indent="-284760">
                        <a:lnSpc>
                          <a:spcPct val="100000"/>
                        </a:lnSpc>
                        <a:buClr>
                          <a:srgbClr val="000000"/>
                        </a:buClr>
                        <a:buFont typeface="Wingdings" charset="2"/>
                        <a:buChar char=""/>
                      </a:pPr>
                      <a:r>
                        <a:rPr b="0" lang="en-IN" sz="1600" spc="-1" strike="noStrike">
                          <a:solidFill>
                            <a:srgbClr val="000000"/>
                          </a:solidFill>
                          <a:latin typeface="Calibri"/>
                        </a:rPr>
                        <a:t>Production acceptance is a methodology and the process for consistently and successfully deploying application systems into a production environment, regardless of the platform where it sets a positive impression for the Application.</a:t>
                      </a:r>
                      <a:endParaRPr b="0" lang="en-IN" sz="1600" spc="-1" strike="noStrike">
                        <a:latin typeface="Arial"/>
                      </a:endParaRPr>
                    </a:p>
                    <a:p>
                      <a:pPr marL="285840" indent="-284760">
                        <a:lnSpc>
                          <a:spcPct val="100000"/>
                        </a:lnSpc>
                        <a:buClr>
                          <a:srgbClr val="000000"/>
                        </a:buClr>
                        <a:buFont typeface="Wingdings" charset="2"/>
                        <a:buChar char=""/>
                      </a:pPr>
                      <a:r>
                        <a:rPr b="0" lang="en-IN" sz="1600" spc="-1" strike="noStrike">
                          <a:solidFill>
                            <a:srgbClr val="000000"/>
                          </a:solidFill>
                          <a:latin typeface="Calibri"/>
                        </a:rPr>
                        <a:t>It is also important to maintain integrity of the environment post the deployment.</a:t>
                      </a:r>
                      <a:endParaRPr b="0" lang="en-IN"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graphicFrame>
        <p:nvGraphicFramePr>
          <p:cNvPr id="489" name="Table 3"/>
          <p:cNvGraphicFramePr/>
          <p:nvPr/>
        </p:nvGraphicFramePr>
        <p:xfrm>
          <a:off x="3490560" y="2869920"/>
          <a:ext cx="8890920" cy="360000"/>
        </p:xfrm>
        <a:graphic>
          <a:graphicData uri="http://schemas.openxmlformats.org/drawingml/2006/table">
            <a:tbl>
              <a:tblPr/>
              <a:tblGrid>
                <a:gridCol w="4445640"/>
                <a:gridCol w="4445640"/>
              </a:tblGrid>
              <a:tr h="0">
                <a:tc>
                  <a:txBody>
                    <a:bodyPr/>
                    <a:p>
                      <a:pPr lvl="2" marL="743040" indent="-342000">
                        <a:lnSpc>
                          <a:spcPct val="100000"/>
                        </a:lnSpc>
                        <a:spcBef>
                          <a:spcPts val="400"/>
                        </a:spcBef>
                        <a:buClr>
                          <a:srgbClr val="101141"/>
                        </a:buClr>
                        <a:buFont typeface="Calibri Light"/>
                        <a:buAutoNum type="arabicPeriod"/>
                      </a:pPr>
                      <a:r>
                        <a:rPr b="0" lang="en-IN" sz="1800" spc="-1" strike="noStrike">
                          <a:solidFill>
                            <a:srgbClr val="000000"/>
                          </a:solidFill>
                          <a:latin typeface="Calibri"/>
                        </a:rPr>
                        <a:t>Redundancy</a:t>
                      </a:r>
                      <a:endParaRPr b="0" lang="en-IN" sz="1800" spc="-1" strike="noStrike">
                        <a:latin typeface="Arial"/>
                      </a:endParaRPr>
                    </a:p>
                    <a:p>
                      <a:pPr lvl="2" marL="743040" indent="-342000">
                        <a:lnSpc>
                          <a:spcPct val="100000"/>
                        </a:lnSpc>
                        <a:spcBef>
                          <a:spcPts val="400"/>
                        </a:spcBef>
                        <a:buClr>
                          <a:srgbClr val="101141"/>
                        </a:buClr>
                        <a:buFont typeface="Calibri Light"/>
                        <a:buAutoNum type="arabicPeriod"/>
                      </a:pPr>
                      <a:r>
                        <a:rPr b="0" lang="en-IN" sz="1800" spc="-1" strike="noStrike">
                          <a:solidFill>
                            <a:srgbClr val="000000"/>
                          </a:solidFill>
                          <a:latin typeface="Calibri"/>
                        </a:rPr>
                        <a:t>Reputation</a:t>
                      </a:r>
                      <a:endParaRPr b="0" lang="en-IN" sz="1800" spc="-1" strike="noStrike">
                        <a:latin typeface="Arial"/>
                      </a:endParaRPr>
                    </a:p>
                    <a:p>
                      <a:pPr lvl="2" marL="743040" indent="-342000">
                        <a:lnSpc>
                          <a:spcPct val="100000"/>
                        </a:lnSpc>
                        <a:spcBef>
                          <a:spcPts val="400"/>
                        </a:spcBef>
                        <a:buClr>
                          <a:srgbClr val="101141"/>
                        </a:buClr>
                        <a:buFont typeface="Calibri Light"/>
                        <a:buAutoNum type="arabicPeriod"/>
                      </a:pPr>
                      <a:r>
                        <a:rPr b="0" lang="en-IN" sz="1800" spc="-1" strike="noStrike">
                          <a:solidFill>
                            <a:srgbClr val="000000"/>
                          </a:solidFill>
                          <a:latin typeface="Calibri"/>
                        </a:rPr>
                        <a:t>Reliability</a:t>
                      </a:r>
                      <a:endParaRPr b="0" lang="en-IN" sz="1800" spc="-1" strike="noStrike">
                        <a:latin typeface="Arial"/>
                      </a:endParaRPr>
                    </a:p>
                    <a:p>
                      <a:pPr lvl="2" marL="743040" indent="-342000">
                        <a:lnSpc>
                          <a:spcPct val="100000"/>
                        </a:lnSpc>
                        <a:spcBef>
                          <a:spcPts val="400"/>
                        </a:spcBef>
                        <a:buClr>
                          <a:srgbClr val="101141"/>
                        </a:buClr>
                        <a:buFont typeface="Calibri Light"/>
                        <a:buAutoNum type="arabicPeriod"/>
                      </a:pPr>
                      <a:r>
                        <a:rPr b="0" lang="en-IN" sz="1800" spc="-1" strike="noStrike">
                          <a:solidFill>
                            <a:srgbClr val="000000"/>
                          </a:solidFill>
                          <a:latin typeface="Calibri"/>
                        </a:rPr>
                        <a:t>Repairability</a:t>
                      </a:r>
                      <a:endParaRPr b="0" lang="en-IN" sz="1800" spc="-1" strike="noStrike">
                        <a:latin typeface="Arial"/>
                      </a:endParaRPr>
                    </a:p>
                  </a:txBody>
                  <a:tcPr marL="91440" marR="91440">
                    <a:noFill/>
                  </a:tcPr>
                </a:tc>
                <a:tc>
                  <a:txBody>
                    <a:bodyPr/>
                    <a:p>
                      <a:pPr lvl="2" marL="743040" indent="-342000">
                        <a:lnSpc>
                          <a:spcPct val="100000"/>
                        </a:lnSpc>
                        <a:spcBef>
                          <a:spcPts val="400"/>
                        </a:spcBef>
                        <a:buClr>
                          <a:srgbClr val="101141"/>
                        </a:buClr>
                        <a:buFont typeface="Calibri Light"/>
                        <a:buAutoNum type="arabicPeriod"/>
                      </a:pPr>
                      <a:r>
                        <a:rPr b="0" lang="en-IN" sz="1800" spc="-1" strike="noStrike">
                          <a:solidFill>
                            <a:srgbClr val="000000"/>
                          </a:solidFill>
                          <a:latin typeface="Calibri"/>
                        </a:rPr>
                        <a:t>Recoverability</a:t>
                      </a:r>
                      <a:endParaRPr b="0" lang="en-IN" sz="1800" spc="-1" strike="noStrike">
                        <a:latin typeface="Arial"/>
                      </a:endParaRPr>
                    </a:p>
                    <a:p>
                      <a:pPr lvl="2" marL="743040" indent="-342000">
                        <a:lnSpc>
                          <a:spcPct val="100000"/>
                        </a:lnSpc>
                        <a:spcBef>
                          <a:spcPts val="400"/>
                        </a:spcBef>
                        <a:buClr>
                          <a:srgbClr val="101141"/>
                        </a:buClr>
                        <a:buFont typeface="Calibri Light"/>
                        <a:buAutoNum type="arabicPeriod"/>
                      </a:pPr>
                      <a:r>
                        <a:rPr b="0" lang="en-IN" sz="1800" spc="-1" strike="noStrike">
                          <a:solidFill>
                            <a:srgbClr val="000000"/>
                          </a:solidFill>
                          <a:latin typeface="Calibri"/>
                        </a:rPr>
                        <a:t>Responsiveness</a:t>
                      </a:r>
                      <a:endParaRPr b="0" lang="en-IN" sz="1800" spc="-1" strike="noStrike">
                        <a:latin typeface="Arial"/>
                      </a:endParaRPr>
                    </a:p>
                    <a:p>
                      <a:pPr lvl="2" marL="743040" indent="-342000">
                        <a:lnSpc>
                          <a:spcPct val="100000"/>
                        </a:lnSpc>
                        <a:spcBef>
                          <a:spcPts val="400"/>
                        </a:spcBef>
                        <a:buClr>
                          <a:srgbClr val="101141"/>
                        </a:buClr>
                        <a:buFont typeface="Calibri Light"/>
                        <a:buAutoNum type="arabicPeriod"/>
                      </a:pPr>
                      <a:r>
                        <a:rPr b="0" lang="en-IN" sz="1800" spc="-1" strike="noStrike">
                          <a:solidFill>
                            <a:srgbClr val="000000"/>
                          </a:solidFill>
                          <a:latin typeface="Calibri"/>
                        </a:rPr>
                        <a:t>Robustness</a:t>
                      </a:r>
                      <a:endParaRPr b="0" lang="en-IN" sz="1800" spc="-1" strike="noStrike">
                        <a:latin typeface="Arial"/>
                      </a:endParaRPr>
                    </a:p>
                  </a:txBody>
                  <a:tcPr marL="91440" marR="91440">
                    <a:noFill/>
                  </a:tcPr>
                </a:tc>
              </a:tr>
            </a:tbl>
          </a:graphicData>
        </a:graphic>
      </p:graphicFrame>
    </p:spTree>
  </p:cSld>
  <p:timing>
    <p:tnLst>
      <p:par>
        <p:cTn id="458" dur="indefinite" restart="never" nodeType="tmRoot">
          <p:childTnLst>
            <p:seq>
              <p:cTn id="459"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247680" y="502920"/>
            <a:ext cx="285192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ITSM Processes</a:t>
            </a:r>
            <a:endParaRPr b="0" lang="en-IN" sz="2400" spc="-1" strike="noStrike">
              <a:latin typeface="Arial"/>
            </a:endParaRPr>
          </a:p>
        </p:txBody>
      </p:sp>
      <p:graphicFrame>
        <p:nvGraphicFramePr>
          <p:cNvPr id="491" name="Table 2"/>
          <p:cNvGraphicFramePr/>
          <p:nvPr/>
        </p:nvGraphicFramePr>
        <p:xfrm>
          <a:off x="91440" y="1092600"/>
          <a:ext cx="12008520" cy="8004240"/>
        </p:xfrm>
        <a:graphic>
          <a:graphicData uri="http://schemas.openxmlformats.org/drawingml/2006/table">
            <a:tbl>
              <a:tblPr/>
              <a:tblGrid>
                <a:gridCol w="636120"/>
                <a:gridCol w="2438280"/>
                <a:gridCol w="8934480"/>
              </a:tblGrid>
              <a:tr h="695160">
                <a:tc>
                  <a:txBody>
                    <a:bodyPr/>
                    <a:p>
                      <a:pPr algn="ctr">
                        <a:lnSpc>
                          <a:spcPct val="110000"/>
                        </a:lnSpc>
                        <a:spcBef>
                          <a:spcPts val="300"/>
                        </a:spcBef>
                        <a:spcAft>
                          <a:spcPts val="300"/>
                        </a:spcAft>
                      </a:pPr>
                      <a:r>
                        <a:rPr b="1" lang="en-IN" sz="1800" spc="-1" strike="noStrike">
                          <a:solidFill>
                            <a:srgbClr val="ffffff"/>
                          </a:solidFill>
                          <a:latin typeface="Calibri"/>
                        </a:rPr>
                        <a:t>Sl. No</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10000"/>
                        </a:lnSpc>
                        <a:spcBef>
                          <a:spcPts val="300"/>
                        </a:spcBef>
                        <a:spcAft>
                          <a:spcPts val="300"/>
                        </a:spcAft>
                      </a:pPr>
                      <a:r>
                        <a:rPr b="1" lang="en-IN" sz="1800" spc="-1" strike="noStrike">
                          <a:solidFill>
                            <a:srgbClr val="ffffff"/>
                          </a:solidFill>
                          <a:latin typeface="Calibri"/>
                        </a:rPr>
                        <a:t>ITSM Process</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10000"/>
                        </a:lnSpc>
                        <a:spcBef>
                          <a:spcPts val="300"/>
                        </a:spcBef>
                        <a:spcAft>
                          <a:spcPts val="300"/>
                        </a:spcAft>
                      </a:pPr>
                      <a:r>
                        <a:rPr b="1" lang="en-IN" sz="1800" spc="-1" strike="noStrike">
                          <a:solidFill>
                            <a:srgbClr val="ffffff"/>
                          </a:solidFill>
                          <a:latin typeface="Calibri"/>
                        </a:rPr>
                        <a:t>Characteristics</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3261240">
                <a:tc>
                  <a:txBody>
                    <a:bodyPr/>
                    <a:p>
                      <a:pPr algn="ctr">
                        <a:lnSpc>
                          <a:spcPct val="110000"/>
                        </a:lnSpc>
                        <a:spcBef>
                          <a:spcPts val="300"/>
                        </a:spcBef>
                        <a:spcAft>
                          <a:spcPts val="300"/>
                        </a:spcAft>
                      </a:pPr>
                      <a:r>
                        <a:rPr b="0" lang="en-IN" sz="1800" spc="-1" strike="noStrike">
                          <a:solidFill>
                            <a:srgbClr val="000000"/>
                          </a:solidFill>
                          <a:latin typeface="Calibri"/>
                        </a:rPr>
                        <a:t>4</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nSpc>
                          <a:spcPct val="110000"/>
                        </a:lnSpc>
                        <a:spcBef>
                          <a:spcPts val="300"/>
                        </a:spcBef>
                        <a:spcAft>
                          <a:spcPts val="300"/>
                        </a:spcAft>
                      </a:pPr>
                      <a:r>
                        <a:rPr b="0" lang="en-IN" sz="1800" spc="-1" strike="noStrike">
                          <a:solidFill>
                            <a:srgbClr val="000000"/>
                          </a:solidFill>
                          <a:latin typeface="Calibri"/>
                        </a:rPr>
                        <a:t>Change Management</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Change is the modifications to and in the IT environment, which can impact the stability and responsiveness of the IT infrastructure environment. </a:t>
                      </a:r>
                      <a:endParaRPr b="0" lang="en-IN" sz="1600" spc="-1" strike="noStrike">
                        <a:latin typeface="Arial"/>
                      </a:endParaRPr>
                    </a:p>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Change is done for adding value (responding to change, managing risks or for resource optimization) or it could be to fix things with goal of reducing disruption and enhancing effectiveness (bringing in stability and responsiveness)</a:t>
                      </a:r>
                      <a:endParaRPr b="0" lang="en-IN" sz="1600" spc="-1" strike="noStrike">
                        <a:latin typeface="Arial"/>
                      </a:endParaRPr>
                    </a:p>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Change Management involves controlling change (Request, Prioritize, approve) and Change co-ordination (Collaboration, Schedule, Communicate and implement). </a:t>
                      </a:r>
                      <a:endParaRPr b="0" lang="en-IN"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2054520">
                <a:tc>
                  <a:txBody>
                    <a:bodyPr/>
                    <a:p>
                      <a:pPr algn="ctr">
                        <a:lnSpc>
                          <a:spcPct val="110000"/>
                        </a:lnSpc>
                        <a:spcBef>
                          <a:spcPts val="300"/>
                        </a:spcBef>
                        <a:spcAft>
                          <a:spcPts val="300"/>
                        </a:spcAft>
                      </a:pPr>
                      <a:r>
                        <a:rPr b="0" lang="en-IN" sz="1800" spc="-1" strike="noStrike">
                          <a:solidFill>
                            <a:srgbClr val="000000"/>
                          </a:solidFill>
                          <a:latin typeface="Calibri"/>
                        </a:rPr>
                        <a:t>5</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nSpc>
                          <a:spcPct val="110000"/>
                        </a:lnSpc>
                        <a:spcBef>
                          <a:spcPts val="300"/>
                        </a:spcBef>
                        <a:spcAft>
                          <a:spcPts val="300"/>
                        </a:spcAft>
                      </a:pPr>
                      <a:r>
                        <a:rPr b="0" lang="en-IN" sz="1800" spc="-1" strike="noStrike">
                          <a:solidFill>
                            <a:srgbClr val="c00000"/>
                          </a:solidFill>
                          <a:latin typeface="Calibri"/>
                        </a:rPr>
                        <a:t>Problem Management</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Process used to identify, log, track, resolve, and analyze problems impacting the IT services. </a:t>
                      </a:r>
                      <a:endParaRPr b="0" lang="en-IN" sz="1600" spc="-1" strike="noStrike">
                        <a:latin typeface="Arial"/>
                      </a:endParaRPr>
                    </a:p>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A call initiated by a customer as an incident, gets analyzed and logged as a problem or resolved as a Service request. </a:t>
                      </a:r>
                      <a:endParaRPr b="0" lang="en-IN" sz="1600" spc="-1" strike="noStrike">
                        <a:latin typeface="Arial"/>
                      </a:endParaRPr>
                    </a:p>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Service desk -advantages and disadvantages of a segregated or an integrated Service desk.</a:t>
                      </a:r>
                      <a:endParaRPr b="0" lang="en-IN"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1298520">
                <a:tc>
                  <a:txBody>
                    <a:bodyPr/>
                    <a:p>
                      <a:pPr algn="ctr">
                        <a:lnSpc>
                          <a:spcPct val="110000"/>
                        </a:lnSpc>
                        <a:spcBef>
                          <a:spcPts val="300"/>
                        </a:spcBef>
                        <a:spcAft>
                          <a:spcPts val="300"/>
                        </a:spcAft>
                      </a:pPr>
                      <a:r>
                        <a:rPr b="0" lang="en-IN" sz="1800" spc="-1" strike="noStrike">
                          <a:solidFill>
                            <a:srgbClr val="000000"/>
                          </a:solidFill>
                          <a:latin typeface="Calibri"/>
                        </a:rPr>
                        <a:t>6</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nSpc>
                          <a:spcPct val="110000"/>
                        </a:lnSpc>
                        <a:spcBef>
                          <a:spcPts val="300"/>
                        </a:spcBef>
                        <a:spcAft>
                          <a:spcPts val="300"/>
                        </a:spcAft>
                      </a:pPr>
                      <a:r>
                        <a:rPr b="0" lang="en-IN" sz="1800" spc="-1" strike="noStrike">
                          <a:solidFill>
                            <a:srgbClr val="000000"/>
                          </a:solidFill>
                          <a:latin typeface="Calibri"/>
                        </a:rPr>
                        <a:t>Storage Management &amp; Network Management</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marL="285840" indent="-284760">
                        <a:lnSpc>
                          <a:spcPct val="110000"/>
                        </a:lnSpc>
                        <a:spcBef>
                          <a:spcPts val="300"/>
                        </a:spcBef>
                        <a:spcAft>
                          <a:spcPts val="300"/>
                        </a:spcAft>
                        <a:buClr>
                          <a:srgbClr val="000000"/>
                        </a:buClr>
                        <a:buFont typeface="Wingdings" charset="2"/>
                        <a:buChar char=""/>
                      </a:pPr>
                      <a:r>
                        <a:rPr b="0" lang="en-IN" sz="1800" spc="-1" strike="noStrike">
                          <a:solidFill>
                            <a:srgbClr val="000000"/>
                          </a:solidFill>
                          <a:latin typeface="Calibri"/>
                        </a:rPr>
                        <a:t>Approaches to ensure performance, Integrity, reliability and recoverability of storage data</a:t>
                      </a:r>
                      <a:endParaRPr b="0" lang="en-IN" sz="1800" spc="-1" strike="noStrike">
                        <a:latin typeface="Arial"/>
                      </a:endParaRPr>
                    </a:p>
                    <a:p>
                      <a:pPr marL="285840" indent="-284760">
                        <a:lnSpc>
                          <a:spcPct val="110000"/>
                        </a:lnSpc>
                        <a:spcBef>
                          <a:spcPts val="300"/>
                        </a:spcBef>
                        <a:spcAft>
                          <a:spcPts val="300"/>
                        </a:spcAft>
                        <a:buClr>
                          <a:srgbClr val="000000"/>
                        </a:buClr>
                        <a:buFont typeface="Wingdings" charset="2"/>
                        <a:buChar char=""/>
                      </a:pPr>
                      <a:r>
                        <a:rPr b="0" lang="en-IN" sz="1800" spc="-1" strike="noStrike">
                          <a:solidFill>
                            <a:srgbClr val="000000"/>
                          </a:solidFill>
                          <a:latin typeface="Calibri"/>
                        </a:rPr>
                        <a:t>Approaches for maximizing reliability and utilization of the network</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695160">
                <a:tc>
                  <a:txBody>
                    <a:bodyPr/>
                    <a:p>
                      <a:pPr algn="ctr">
                        <a:lnSpc>
                          <a:spcPct val="110000"/>
                        </a:lnSpc>
                        <a:spcBef>
                          <a:spcPts val="300"/>
                        </a:spcBef>
                        <a:spcAft>
                          <a:spcPts val="300"/>
                        </a:spcAft>
                      </a:pPr>
                      <a:r>
                        <a:rPr b="0" lang="en-IN" sz="1800" spc="-1" strike="noStrike">
                          <a:solidFill>
                            <a:srgbClr val="000000"/>
                          </a:solidFill>
                          <a:latin typeface="Calibri"/>
                        </a:rPr>
                        <a:t>7</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nSpc>
                          <a:spcPct val="110000"/>
                        </a:lnSpc>
                        <a:spcBef>
                          <a:spcPts val="300"/>
                        </a:spcBef>
                        <a:spcAft>
                          <a:spcPts val="300"/>
                        </a:spcAft>
                      </a:pPr>
                      <a:r>
                        <a:rPr b="0" lang="en-IN" sz="1800" spc="-1" strike="noStrike">
                          <a:solidFill>
                            <a:srgbClr val="c00000"/>
                          </a:solidFill>
                          <a:latin typeface="Calibri"/>
                        </a:rPr>
                        <a:t>Configuration Management</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marL="285840" indent="-284760">
                        <a:lnSpc>
                          <a:spcPct val="110000"/>
                        </a:lnSpc>
                        <a:spcBef>
                          <a:spcPts val="300"/>
                        </a:spcBef>
                        <a:spcAft>
                          <a:spcPts val="300"/>
                        </a:spcAft>
                        <a:buClr>
                          <a:srgbClr val="000000"/>
                        </a:buClr>
                        <a:buFont typeface="Wingdings" charset="2"/>
                        <a:buChar char=""/>
                      </a:pPr>
                      <a:r>
                        <a:rPr b="0" lang="en-IN" sz="1800" spc="-1" strike="noStrike">
                          <a:solidFill>
                            <a:srgbClr val="000000"/>
                          </a:solidFill>
                          <a:latin typeface="Calibri"/>
                        </a:rPr>
                        <a:t>Focused on accurately documenting the interrelationships of varying versions of infrastructure hardware and software.</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bl>
          </a:graphicData>
        </a:graphic>
      </p:graphicFrame>
    </p:spTree>
  </p:cSld>
  <p:timing>
    <p:tnLst>
      <p:par>
        <p:cTn id="460" dur="indefinite" restart="never" nodeType="tmRoot">
          <p:childTnLst>
            <p:seq>
              <p:cTn id="461"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247680" y="502920"/>
            <a:ext cx="285192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ITSM Processes</a:t>
            </a:r>
            <a:endParaRPr b="0" lang="en-IN" sz="2400" spc="-1" strike="noStrike">
              <a:latin typeface="Arial"/>
            </a:endParaRPr>
          </a:p>
        </p:txBody>
      </p:sp>
      <p:graphicFrame>
        <p:nvGraphicFramePr>
          <p:cNvPr id="493" name="Table 2"/>
          <p:cNvGraphicFramePr/>
          <p:nvPr/>
        </p:nvGraphicFramePr>
        <p:xfrm>
          <a:off x="106560" y="1205280"/>
          <a:ext cx="12008520" cy="5986800"/>
        </p:xfrm>
        <a:graphic>
          <a:graphicData uri="http://schemas.openxmlformats.org/drawingml/2006/table">
            <a:tbl>
              <a:tblPr/>
              <a:tblGrid>
                <a:gridCol w="636120"/>
                <a:gridCol w="1790640"/>
                <a:gridCol w="9582120"/>
              </a:tblGrid>
              <a:tr h="640440">
                <a:tc>
                  <a:txBody>
                    <a:bodyPr/>
                    <a:p>
                      <a:pPr algn="ctr">
                        <a:lnSpc>
                          <a:spcPct val="100000"/>
                        </a:lnSpc>
                      </a:pPr>
                      <a:r>
                        <a:rPr b="1" lang="en-IN" sz="1800" spc="-1" strike="noStrike">
                          <a:solidFill>
                            <a:srgbClr val="ffffff"/>
                          </a:solidFill>
                          <a:latin typeface="Calibri"/>
                        </a:rPr>
                        <a:t>Sl. No</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IN" sz="1800" spc="-1" strike="noStrike">
                          <a:solidFill>
                            <a:srgbClr val="ffffff"/>
                          </a:solidFill>
                          <a:latin typeface="Calibri"/>
                        </a:rPr>
                        <a:t>ITSM Process</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IN" sz="1800" spc="-1" strike="noStrike">
                          <a:solidFill>
                            <a:srgbClr val="ffffff"/>
                          </a:solidFill>
                          <a:latin typeface="Calibri"/>
                        </a:rPr>
                        <a:t>Characteristics</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695160">
                <a:tc>
                  <a:txBody>
                    <a:bodyPr/>
                    <a:p>
                      <a:pPr algn="ctr">
                        <a:lnSpc>
                          <a:spcPct val="110000"/>
                        </a:lnSpc>
                        <a:spcBef>
                          <a:spcPts val="300"/>
                        </a:spcBef>
                        <a:spcAft>
                          <a:spcPts val="300"/>
                        </a:spcAft>
                      </a:pPr>
                      <a:r>
                        <a:rPr b="0" lang="en-IN" sz="1800" spc="-1" strike="noStrike">
                          <a:solidFill>
                            <a:srgbClr val="000000"/>
                          </a:solidFill>
                          <a:latin typeface="Calibri"/>
                        </a:rPr>
                        <a:t>8</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nSpc>
                          <a:spcPct val="110000"/>
                        </a:lnSpc>
                        <a:spcBef>
                          <a:spcPts val="300"/>
                        </a:spcBef>
                        <a:spcAft>
                          <a:spcPts val="300"/>
                        </a:spcAft>
                      </a:pPr>
                      <a:r>
                        <a:rPr b="0" lang="en-IN" sz="1800" spc="-1" strike="noStrike">
                          <a:solidFill>
                            <a:srgbClr val="000000"/>
                          </a:solidFill>
                          <a:latin typeface="Calibri"/>
                        </a:rPr>
                        <a:t>Capacity Management</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Predicts when, how much, and what type of additional resources would be needed, to support accurately forecasted workloads of Services</a:t>
                      </a:r>
                      <a:endParaRPr b="0" lang="en-IN"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1676520">
                <a:tc>
                  <a:txBody>
                    <a:bodyPr/>
                    <a:p>
                      <a:pPr algn="ctr">
                        <a:lnSpc>
                          <a:spcPct val="110000"/>
                        </a:lnSpc>
                        <a:spcBef>
                          <a:spcPts val="300"/>
                        </a:spcBef>
                        <a:spcAft>
                          <a:spcPts val="300"/>
                        </a:spcAft>
                      </a:pPr>
                      <a:r>
                        <a:rPr b="0" lang="en-IN" sz="1800" spc="-1" strike="noStrike">
                          <a:solidFill>
                            <a:srgbClr val="000000"/>
                          </a:solidFill>
                          <a:latin typeface="Calibri"/>
                        </a:rPr>
                        <a:t>9</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nSpc>
                          <a:spcPct val="110000"/>
                        </a:lnSpc>
                        <a:spcBef>
                          <a:spcPts val="300"/>
                        </a:spcBef>
                        <a:spcAft>
                          <a:spcPts val="300"/>
                        </a:spcAft>
                      </a:pPr>
                      <a:r>
                        <a:rPr b="0" lang="en-IN" sz="1800" spc="-1" strike="noStrike">
                          <a:solidFill>
                            <a:srgbClr val="c00000"/>
                          </a:solidFill>
                          <a:latin typeface="Calibri"/>
                        </a:rPr>
                        <a:t>Strategic Security Management</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Intended to set up security controls to safeguard the availability, integrity, and confidentiality of designated data &amp; programs against unauthorized access, modification, or destruction</a:t>
                      </a:r>
                      <a:endParaRPr b="0" lang="en-IN" sz="1600" spc="-1" strike="noStrike">
                        <a:latin typeface="Arial"/>
                      </a:endParaRPr>
                    </a:p>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Achieved typically through Security testing, managing security incidents, security review etc</a:t>
                      </a:r>
                      <a:endParaRPr b="0" lang="en-IN"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2279880">
                <a:tc>
                  <a:txBody>
                    <a:bodyPr/>
                    <a:p>
                      <a:pPr algn="ctr">
                        <a:lnSpc>
                          <a:spcPct val="110000"/>
                        </a:lnSpc>
                        <a:spcBef>
                          <a:spcPts val="300"/>
                        </a:spcBef>
                        <a:spcAft>
                          <a:spcPts val="300"/>
                        </a:spcAft>
                      </a:pPr>
                      <a:r>
                        <a:rPr b="0" lang="en-IN" sz="1800" spc="-1" strike="noStrike">
                          <a:solidFill>
                            <a:srgbClr val="000000"/>
                          </a:solidFill>
                          <a:latin typeface="Calibri"/>
                        </a:rPr>
                        <a:t>10</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nSpc>
                          <a:spcPct val="110000"/>
                        </a:lnSpc>
                        <a:spcBef>
                          <a:spcPts val="300"/>
                        </a:spcBef>
                        <a:spcAft>
                          <a:spcPts val="300"/>
                        </a:spcAft>
                      </a:pPr>
                      <a:r>
                        <a:rPr b="0" lang="en-IN" sz="1800" spc="-1" strike="noStrike">
                          <a:solidFill>
                            <a:srgbClr val="000000"/>
                          </a:solidFill>
                          <a:latin typeface="Calibri"/>
                        </a:rPr>
                        <a:t>Business Continuity Process</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Business continuity is a methodology to ensure the continuous operation of critical business systems in the event of widespread or localized disasters to an infrastructure environment. </a:t>
                      </a:r>
                      <a:endParaRPr b="0" lang="en-IN" sz="1600" spc="-1" strike="noStrike">
                        <a:latin typeface="Arial"/>
                      </a:endParaRPr>
                    </a:p>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Business continuity management includes identification of the disasters (as a risk), contingency planning (mitigation for the risk) for the Business to get back functionally or for Business recovery and plans for getting back to a functional state till the Disaster recovery can happen.</a:t>
                      </a:r>
                      <a:endParaRPr b="0" lang="en-IN"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695160">
                <a:tc>
                  <a:txBody>
                    <a:bodyPr/>
                    <a:p>
                      <a:pPr algn="ctr">
                        <a:lnSpc>
                          <a:spcPct val="110000"/>
                        </a:lnSpc>
                        <a:spcBef>
                          <a:spcPts val="300"/>
                        </a:spcBef>
                        <a:spcAft>
                          <a:spcPts val="300"/>
                        </a:spcAft>
                      </a:pPr>
                      <a:r>
                        <a:rPr b="0" lang="en-IN" sz="1800" spc="-1" strike="noStrike">
                          <a:solidFill>
                            <a:srgbClr val="000000"/>
                          </a:solidFill>
                          <a:latin typeface="Calibri"/>
                        </a:rPr>
                        <a:t>11</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nSpc>
                          <a:spcPct val="110000"/>
                        </a:lnSpc>
                        <a:spcBef>
                          <a:spcPts val="300"/>
                        </a:spcBef>
                        <a:spcAft>
                          <a:spcPts val="300"/>
                        </a:spcAft>
                      </a:pPr>
                      <a:r>
                        <a:rPr b="0" lang="en-IN" sz="1800" spc="-1" strike="noStrike">
                          <a:solidFill>
                            <a:srgbClr val="c00000"/>
                          </a:solidFill>
                          <a:latin typeface="Calibri"/>
                        </a:rPr>
                        <a:t>Facilitates Management</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marL="285840" indent="-284760">
                        <a:lnSpc>
                          <a:spcPct val="110000"/>
                        </a:lnSpc>
                        <a:spcBef>
                          <a:spcPts val="300"/>
                        </a:spcBef>
                        <a:spcAft>
                          <a:spcPts val="300"/>
                        </a:spcAft>
                        <a:buClr>
                          <a:srgbClr val="000000"/>
                        </a:buClr>
                        <a:buFont typeface="Wingdings" charset="2"/>
                        <a:buChar char=""/>
                      </a:pPr>
                      <a:r>
                        <a:rPr b="0" lang="en-IN" sz="1600" spc="-1" strike="noStrike">
                          <a:solidFill>
                            <a:srgbClr val="000000"/>
                          </a:solidFill>
                          <a:latin typeface="Calibri"/>
                        </a:rPr>
                        <a:t>Focused on accurately documenting the interrelationships of varying versions of infrastructure hardware and software.</a:t>
                      </a:r>
                      <a:endParaRPr b="0" lang="en-IN"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bl>
          </a:graphicData>
        </a:graphic>
      </p:graphicFrame>
      <p:sp>
        <p:nvSpPr>
          <p:cNvPr id="494" name="CustomShape 3"/>
          <p:cNvSpPr/>
          <p:nvPr/>
        </p:nvSpPr>
        <p:spPr>
          <a:xfrm>
            <a:off x="200160" y="6077880"/>
            <a:ext cx="11781360" cy="638280"/>
          </a:xfrm>
          <a:prstGeom prst="rect">
            <a:avLst/>
          </a:prstGeom>
          <a:noFill/>
          <a:ln>
            <a:noFill/>
          </a:ln>
        </p:spPr>
        <p:style>
          <a:lnRef idx="0"/>
          <a:fillRef idx="0"/>
          <a:effectRef idx="0"/>
          <a:fontRef idx="minor"/>
        </p:style>
        <p:txBody>
          <a:bodyPr lIns="90000" rIns="90000" tIns="45000" bIns="45000"/>
          <a:p>
            <a:pPr marL="274320" indent="-273240">
              <a:lnSpc>
                <a:spcPct val="100000"/>
              </a:lnSpc>
              <a:spcBef>
                <a:spcPts val="901"/>
              </a:spcBef>
              <a:spcAft>
                <a:spcPts val="300"/>
              </a:spcAft>
              <a:buClr>
                <a:srgbClr val="000000"/>
              </a:buClr>
              <a:buFont typeface="Arial"/>
              <a:buChar char="•"/>
            </a:pPr>
            <a:r>
              <a:rPr b="0" lang="en-IN" sz="1800" spc="-1" strike="noStrike">
                <a:solidFill>
                  <a:srgbClr val="000000"/>
                </a:solidFill>
                <a:latin typeface="Calibri"/>
                <a:ea typeface="DejaVu Sans"/>
              </a:rPr>
              <a:t>There can be relationships between each of the processes, which is used to prioritize the processes which would have the most impact, and help in prioritizing focus on the processes. </a:t>
            </a:r>
            <a:endParaRPr b="0" lang="en-IN" sz="1800" spc="-1" strike="noStrike">
              <a:latin typeface="Arial"/>
            </a:endParaRPr>
          </a:p>
        </p:txBody>
      </p:sp>
    </p:spTree>
  </p:cSld>
  <p:timing>
    <p:tnLst>
      <p:par>
        <p:cTn id="462" dur="indefinite" restart="never" nodeType="tmRoot">
          <p:childTnLst>
            <p:seq>
              <p:cTn id="463"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18720" y="502920"/>
            <a:ext cx="80532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ITIL</a:t>
            </a:r>
            <a:endParaRPr b="0" lang="en-IN" sz="2400" spc="-1" strike="noStrike">
              <a:latin typeface="Arial"/>
            </a:endParaRPr>
          </a:p>
        </p:txBody>
      </p:sp>
      <p:sp>
        <p:nvSpPr>
          <p:cNvPr id="496" name="CustomShape 2"/>
          <p:cNvSpPr/>
          <p:nvPr/>
        </p:nvSpPr>
        <p:spPr>
          <a:xfrm>
            <a:off x="106560" y="1090440"/>
            <a:ext cx="9733680" cy="5002920"/>
          </a:xfrm>
          <a:prstGeom prst="rect">
            <a:avLst/>
          </a:prstGeom>
          <a:noFill/>
          <a:ln>
            <a:noFill/>
          </a:ln>
        </p:spPr>
        <p:style>
          <a:lnRef idx="0"/>
          <a:fillRef idx="0"/>
          <a:effectRef idx="0"/>
          <a:fontRef idx="minor"/>
        </p:style>
        <p:txBody>
          <a:bodyPr lIns="90000" rIns="90000" tIns="45000" bIns="45000"/>
          <a:p>
            <a:pPr lvl="1" marL="343080" indent="-342000" algn="just">
              <a:lnSpc>
                <a:spcPct val="110000"/>
              </a:lnSpc>
              <a:spcBef>
                <a:spcPts val="601"/>
              </a:spcBef>
              <a:spcAft>
                <a:spcPts val="601"/>
              </a:spcAft>
              <a:buClr>
                <a:srgbClr val="000000"/>
              </a:buClr>
              <a:buFont typeface="Arial"/>
              <a:buChar char="•"/>
            </a:pPr>
            <a:r>
              <a:rPr b="1" lang="en-IN" sz="1800" spc="-1" strike="noStrike">
                <a:solidFill>
                  <a:srgbClr val="000000"/>
                </a:solidFill>
                <a:latin typeface="Calibri"/>
                <a:ea typeface="Calibri"/>
              </a:rPr>
              <a:t>ITIL (IT Infrastructure Library) </a:t>
            </a:r>
            <a:r>
              <a:rPr b="0" lang="en-IN" sz="1800" spc="-1" strike="noStrike">
                <a:solidFill>
                  <a:srgbClr val="000000"/>
                </a:solidFill>
                <a:latin typeface="Calibri"/>
                <a:ea typeface="Calibri"/>
              </a:rPr>
              <a:t>is a framework or a set of IT service management (ITSM) best practice processes that focuses on aligning IT services with the needs of business</a:t>
            </a:r>
            <a:endParaRPr b="0" lang="en-IN" sz="1800" spc="-1" strike="noStrike">
              <a:latin typeface="Arial"/>
            </a:endParaRPr>
          </a:p>
          <a:p>
            <a:pPr lvl="1" marL="343080" indent="-342000">
              <a:lnSpc>
                <a:spcPct val="110000"/>
              </a:lnSpc>
              <a:buClr>
                <a:srgbClr val="000000"/>
              </a:buClr>
              <a:buFont typeface="Arial"/>
              <a:buChar char="•"/>
            </a:pPr>
            <a:r>
              <a:rPr b="0" lang="en-IN" sz="1800" spc="-1" strike="noStrike">
                <a:solidFill>
                  <a:srgbClr val="000000"/>
                </a:solidFill>
                <a:latin typeface="Calibri"/>
                <a:ea typeface="Calibri"/>
              </a:rPr>
              <a:t>ITIL describes </a:t>
            </a:r>
            <a:r>
              <a:rPr b="1" lang="en-IN" sz="1800" spc="-1" strike="noStrike">
                <a:solidFill>
                  <a:srgbClr val="c00000"/>
                </a:solidFill>
                <a:latin typeface="Calibri"/>
                <a:ea typeface="Calibri"/>
              </a:rPr>
              <a:t>best practices </a:t>
            </a:r>
            <a:r>
              <a:rPr b="0" lang="en-IN" sz="1800" spc="-1" strike="noStrike">
                <a:solidFill>
                  <a:srgbClr val="000000"/>
                </a:solidFill>
                <a:latin typeface="Calibri"/>
                <a:ea typeface="Calibri"/>
              </a:rPr>
              <a:t>which are not organization-specific or technology-specific, but can be applied by an organization for </a:t>
            </a:r>
            <a:r>
              <a:rPr b="1" lang="en-IN" sz="1800" spc="-1" strike="noStrike">
                <a:solidFill>
                  <a:srgbClr val="c00000"/>
                </a:solidFill>
                <a:latin typeface="Calibri"/>
                <a:ea typeface="Calibri"/>
              </a:rPr>
              <a:t>establishing &amp; integration </a:t>
            </a:r>
            <a:r>
              <a:rPr b="0" lang="en-IN" sz="1800" spc="-1" strike="noStrike">
                <a:solidFill>
                  <a:srgbClr val="000000"/>
                </a:solidFill>
                <a:latin typeface="Calibri"/>
                <a:ea typeface="Calibri"/>
              </a:rPr>
              <a:t>with the </a:t>
            </a:r>
            <a:r>
              <a:rPr b="1" lang="en-IN" sz="1800" spc="-1" strike="noStrike">
                <a:solidFill>
                  <a:srgbClr val="c00000"/>
                </a:solidFill>
                <a:latin typeface="Calibri"/>
                <a:ea typeface="Calibri"/>
              </a:rPr>
              <a:t>organization's strategy, delivering value, and maintaining a minimum level of competency. </a:t>
            </a:r>
            <a:endParaRPr b="0" lang="en-IN" sz="1800" spc="-1" strike="noStrike">
              <a:latin typeface="Arial"/>
            </a:endParaRPr>
          </a:p>
          <a:p>
            <a:pPr lvl="1" marL="343080" indent="-342000" algn="just">
              <a:lnSpc>
                <a:spcPct val="110000"/>
              </a:lnSpc>
              <a:spcBef>
                <a:spcPts val="601"/>
              </a:spcBef>
              <a:spcAft>
                <a:spcPts val="601"/>
              </a:spcAft>
              <a:buClr>
                <a:srgbClr val="000000"/>
              </a:buClr>
              <a:buFont typeface="Arial"/>
              <a:buChar char="•"/>
            </a:pPr>
            <a:r>
              <a:rPr b="0" lang="en-IN" sz="2000" spc="-1" strike="noStrike">
                <a:solidFill>
                  <a:srgbClr val="000000"/>
                </a:solidFill>
                <a:latin typeface="Calibri"/>
                <a:ea typeface="Calibri"/>
              </a:rPr>
              <a:t>It allows the organization to establish a baseline from which it can plan, implement, and measure. It is used to demonstrate compliance and to measure improvement.</a:t>
            </a:r>
            <a:endParaRPr b="0" lang="en-IN" sz="2000" spc="-1" strike="noStrike">
              <a:latin typeface="Arial"/>
            </a:endParaRPr>
          </a:p>
          <a:p>
            <a:pPr lvl="1" marL="343080" indent="-342000" algn="just">
              <a:lnSpc>
                <a:spcPct val="110000"/>
              </a:lnSpc>
              <a:spcBef>
                <a:spcPts val="601"/>
              </a:spcBef>
              <a:spcAft>
                <a:spcPts val="601"/>
              </a:spcAft>
              <a:buClr>
                <a:srgbClr val="000000"/>
              </a:buClr>
              <a:buFont typeface="Arial"/>
              <a:buChar char="•"/>
            </a:pPr>
            <a:r>
              <a:rPr b="0" lang="en-IN" sz="2000" spc="-1" strike="noStrike">
                <a:solidFill>
                  <a:srgbClr val="000000"/>
                </a:solidFill>
                <a:latin typeface="Calibri"/>
                <a:ea typeface="Calibri"/>
              </a:rPr>
              <a:t>It is a public domain framework for practitioners</a:t>
            </a:r>
            <a:endParaRPr b="0" lang="en-IN" sz="2000" spc="-1" strike="noStrike">
              <a:latin typeface="Arial"/>
            </a:endParaRPr>
          </a:p>
          <a:p>
            <a:pPr lvl="1" marL="343080" indent="-342000" algn="just">
              <a:lnSpc>
                <a:spcPct val="110000"/>
              </a:lnSpc>
              <a:spcBef>
                <a:spcPts val="601"/>
              </a:spcBef>
              <a:spcAft>
                <a:spcPts val="601"/>
              </a:spcAft>
              <a:buClr>
                <a:srgbClr val="000000"/>
              </a:buClr>
              <a:buFont typeface="Arial"/>
              <a:buChar char="•"/>
            </a:pPr>
            <a:r>
              <a:rPr b="0" lang="en-IN" sz="2000" spc="-1" strike="noStrike">
                <a:solidFill>
                  <a:srgbClr val="000000"/>
                </a:solidFill>
                <a:latin typeface="Calibri"/>
                <a:ea typeface="Calibri"/>
              </a:rPr>
              <a:t>ITIL started as a process-improvement initiative in mid 1980’s in Great Britain with ~40 Volumes or Books and later moved to ~60 volumes and currently is in ITIL 4 version (published in 2019)</a:t>
            </a:r>
            <a:endParaRPr b="0" lang="en-IN" sz="2000" spc="-1" strike="noStrike">
              <a:latin typeface="Arial"/>
            </a:endParaRPr>
          </a:p>
        </p:txBody>
      </p:sp>
    </p:spTree>
  </p:cSld>
  <p:timing>
    <p:tnLst>
      <p:par>
        <p:cTn id="464" dur="indefinite" restart="never" nodeType="tmRoot">
          <p:childTnLst>
            <p:seq>
              <p:cTn id="465"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63360" y="502920"/>
            <a:ext cx="135684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ITIL - 3</a:t>
            </a:r>
            <a:endParaRPr b="0" lang="en-IN" sz="2400" spc="-1" strike="noStrike">
              <a:latin typeface="Arial"/>
            </a:endParaRPr>
          </a:p>
        </p:txBody>
      </p:sp>
      <p:sp>
        <p:nvSpPr>
          <p:cNvPr id="498" name="CustomShape 2"/>
          <p:cNvSpPr/>
          <p:nvPr/>
        </p:nvSpPr>
        <p:spPr>
          <a:xfrm>
            <a:off x="106560" y="1097640"/>
            <a:ext cx="9127800" cy="454680"/>
          </a:xfrm>
          <a:prstGeom prst="rect">
            <a:avLst/>
          </a:prstGeom>
          <a:noFill/>
          <a:ln>
            <a:noFill/>
          </a:ln>
        </p:spPr>
        <p:style>
          <a:lnRef idx="0"/>
          <a:fillRef idx="0"/>
          <a:effectRef idx="0"/>
          <a:fontRef idx="minor"/>
        </p:style>
        <p:txBody>
          <a:bodyPr lIns="90000" rIns="90000" tIns="45000" bIns="45000"/>
          <a:p>
            <a:pPr>
              <a:lnSpc>
                <a:spcPct val="120000"/>
              </a:lnSpc>
              <a:spcBef>
                <a:spcPts val="400"/>
              </a:spcBef>
              <a:spcAft>
                <a:spcPts val="400"/>
              </a:spcAft>
            </a:pPr>
            <a:r>
              <a:rPr b="0" lang="en-IN" sz="2000" spc="-1" strike="noStrike">
                <a:solidFill>
                  <a:srgbClr val="000000"/>
                </a:solidFill>
                <a:latin typeface="Calibri"/>
                <a:ea typeface="Calibri"/>
              </a:rPr>
              <a:t>ITIL 3 is available as a Service lifecycle with the following steps</a:t>
            </a:r>
            <a:endParaRPr b="0" lang="en-IN" sz="2000" spc="-1" strike="noStrike">
              <a:latin typeface="Arial"/>
            </a:endParaRPr>
          </a:p>
        </p:txBody>
      </p:sp>
      <p:pic>
        <p:nvPicPr>
          <p:cNvPr id="499" name="Picture 2" descr=""/>
          <p:cNvPicPr/>
          <p:nvPr/>
        </p:nvPicPr>
        <p:blipFill>
          <a:blip r:embed="rId1"/>
          <a:stretch/>
        </p:blipFill>
        <p:spPr>
          <a:xfrm>
            <a:off x="8468280" y="2105280"/>
            <a:ext cx="3473640" cy="3101400"/>
          </a:xfrm>
          <a:prstGeom prst="rect">
            <a:avLst/>
          </a:prstGeom>
          <a:ln>
            <a:noFill/>
          </a:ln>
        </p:spPr>
      </p:pic>
      <p:sp>
        <p:nvSpPr>
          <p:cNvPr id="500" name="CustomShape 3"/>
          <p:cNvSpPr/>
          <p:nvPr/>
        </p:nvSpPr>
        <p:spPr>
          <a:xfrm>
            <a:off x="106560" y="1667880"/>
            <a:ext cx="8360640" cy="4572360"/>
          </a:xfrm>
          <a:prstGeom prst="rect">
            <a:avLst/>
          </a:prstGeom>
          <a:noFill/>
          <a:ln>
            <a:noFill/>
          </a:ln>
        </p:spPr>
        <p:style>
          <a:lnRef idx="0"/>
          <a:fillRef idx="0"/>
          <a:effectRef idx="0"/>
          <a:fontRef idx="minor"/>
        </p:style>
        <p:txBody>
          <a:bodyPr lIns="90000" rIns="90000" tIns="45000" bIns="45000"/>
          <a:p>
            <a:pPr lvl="1" marL="182880" indent="-170280" algn="just">
              <a:lnSpc>
                <a:spcPct val="110000"/>
              </a:lnSpc>
              <a:spcBef>
                <a:spcPts val="400"/>
              </a:spcBef>
              <a:buClr>
                <a:srgbClr val="0070c0"/>
              </a:buClr>
              <a:buFont typeface="Wingdings" charset="2"/>
              <a:buChar char=""/>
            </a:pPr>
            <a:r>
              <a:rPr b="1" lang="en-IN" sz="1600" spc="-1" strike="noStrike">
                <a:solidFill>
                  <a:srgbClr val="0070c0"/>
                </a:solidFill>
                <a:latin typeface="Calibri"/>
                <a:ea typeface="DejaVu Sans"/>
              </a:rPr>
              <a:t>Service strategy: </a:t>
            </a:r>
            <a:r>
              <a:rPr b="0" lang="en-IN" sz="1600" spc="-1" strike="noStrike">
                <a:solidFill>
                  <a:srgbClr val="000000"/>
                </a:solidFill>
                <a:latin typeface="Calibri"/>
                <a:ea typeface="DejaVu Sans"/>
              </a:rPr>
              <a:t>Understands organizational objectives and customer needs and provides strategic guidance for investments in services. Includes service value definition, business-case development, service assets, market analysis, and service provider types</a:t>
            </a:r>
            <a:endParaRPr b="0" lang="en-IN" sz="1600" spc="-1" strike="noStrike">
              <a:latin typeface="Arial"/>
            </a:endParaRPr>
          </a:p>
          <a:p>
            <a:pPr lvl="1" marL="182880" indent="-170280" algn="just">
              <a:lnSpc>
                <a:spcPct val="110000"/>
              </a:lnSpc>
              <a:spcBef>
                <a:spcPts val="400"/>
              </a:spcBef>
              <a:buClr>
                <a:srgbClr val="0070c0"/>
              </a:buClr>
              <a:buFont typeface="Wingdings" charset="2"/>
              <a:buChar char=""/>
            </a:pPr>
            <a:r>
              <a:rPr b="1" lang="en-IN" sz="1600" spc="-1" strike="noStrike">
                <a:solidFill>
                  <a:srgbClr val="0070c0"/>
                </a:solidFill>
                <a:latin typeface="Calibri"/>
                <a:ea typeface="DejaVu Sans"/>
              </a:rPr>
              <a:t>Service design: </a:t>
            </a:r>
            <a:r>
              <a:rPr b="0" lang="en-IN" sz="1600" spc="-1" strike="noStrike">
                <a:solidFill>
                  <a:srgbClr val="000000"/>
                </a:solidFill>
                <a:latin typeface="Calibri"/>
                <a:ea typeface="DejaVu Sans"/>
              </a:rPr>
              <a:t>Turns the service strategy into a plan for delivering the business objectives, technology service delivery</a:t>
            </a:r>
            <a:endParaRPr b="0" lang="en-IN" sz="1600" spc="-1" strike="noStrike">
              <a:latin typeface="Arial"/>
            </a:endParaRPr>
          </a:p>
          <a:p>
            <a:pPr lvl="1" marL="182880" indent="-170280" algn="just">
              <a:lnSpc>
                <a:spcPct val="110000"/>
              </a:lnSpc>
              <a:spcBef>
                <a:spcPts val="400"/>
              </a:spcBef>
              <a:buClr>
                <a:srgbClr val="0070c0"/>
              </a:buClr>
              <a:buFont typeface="Wingdings" charset="2"/>
              <a:buChar char=""/>
            </a:pPr>
            <a:r>
              <a:rPr b="1" lang="en-IN" sz="1600" spc="-1" strike="noStrike">
                <a:solidFill>
                  <a:srgbClr val="0070c0"/>
                </a:solidFill>
                <a:latin typeface="Calibri"/>
                <a:ea typeface="DejaVu Sans"/>
              </a:rPr>
              <a:t>Service transition: </a:t>
            </a:r>
            <a:r>
              <a:rPr b="0" lang="en-IN" sz="1600" spc="-1" strike="noStrike">
                <a:solidFill>
                  <a:srgbClr val="000000"/>
                </a:solidFill>
                <a:latin typeface="Calibri"/>
                <a:ea typeface="DejaVu Sans"/>
              </a:rPr>
              <a:t>Develops and improves capabilities for introducing new services into supported environments.  It relates to the delivery of services required by a business into live/operational use encompasses the "project" side of IT</a:t>
            </a:r>
            <a:endParaRPr b="0" lang="en-IN" sz="1600" spc="-1" strike="noStrike">
              <a:latin typeface="Arial"/>
            </a:endParaRPr>
          </a:p>
          <a:p>
            <a:pPr lvl="1" marL="182880" indent="-170280" algn="just">
              <a:lnSpc>
                <a:spcPct val="110000"/>
              </a:lnSpc>
              <a:spcBef>
                <a:spcPts val="400"/>
              </a:spcBef>
              <a:buClr>
                <a:srgbClr val="0070c0"/>
              </a:buClr>
              <a:buFont typeface="Wingdings" charset="2"/>
              <a:buChar char=""/>
            </a:pPr>
            <a:r>
              <a:rPr b="1" lang="en-IN" sz="1600" spc="-1" strike="noStrike">
                <a:solidFill>
                  <a:srgbClr val="0070c0"/>
                </a:solidFill>
                <a:latin typeface="Calibri"/>
                <a:ea typeface="DejaVu Sans"/>
              </a:rPr>
              <a:t>Service operation: </a:t>
            </a:r>
            <a:r>
              <a:rPr b="0" lang="en-IN" sz="1600" spc="-1" strike="noStrike">
                <a:solidFill>
                  <a:srgbClr val="000000"/>
                </a:solidFill>
                <a:latin typeface="Calibri"/>
                <a:ea typeface="DejaVu Sans"/>
              </a:rPr>
              <a:t>Manages services in supported environments. Aims to provide best practice for achieving the delivery of agreed levels of services both to end-users and the customers. Includes Ops management, Service management, Service desks etc.</a:t>
            </a:r>
            <a:endParaRPr b="0" lang="en-IN" sz="1600" spc="-1" strike="noStrike">
              <a:latin typeface="Arial"/>
            </a:endParaRPr>
          </a:p>
          <a:p>
            <a:pPr lvl="1" marL="182880" indent="-170280" algn="just">
              <a:lnSpc>
                <a:spcPct val="110000"/>
              </a:lnSpc>
              <a:spcBef>
                <a:spcPts val="400"/>
              </a:spcBef>
              <a:buClr>
                <a:srgbClr val="0070c0"/>
              </a:buClr>
              <a:buFont typeface="Wingdings" charset="2"/>
              <a:buChar char=""/>
            </a:pPr>
            <a:r>
              <a:rPr b="1" lang="en-IN" sz="1600" spc="-1" strike="noStrike">
                <a:solidFill>
                  <a:srgbClr val="0070c0"/>
                </a:solidFill>
                <a:latin typeface="Calibri"/>
                <a:ea typeface="DejaVu Sans"/>
              </a:rPr>
              <a:t>Continual service improvement: </a:t>
            </a:r>
            <a:r>
              <a:rPr b="0" lang="en-IN" sz="1600" spc="-1" strike="noStrike">
                <a:solidFill>
                  <a:srgbClr val="000000"/>
                </a:solidFill>
                <a:latin typeface="Calibri"/>
                <a:ea typeface="DejaVu Sans"/>
              </a:rPr>
              <a:t>Achieves incremental and large-scale improvements to services</a:t>
            </a:r>
            <a:endParaRPr b="0" lang="en-IN" sz="1600" spc="-1" strike="noStrike">
              <a:latin typeface="Arial"/>
            </a:endParaRPr>
          </a:p>
        </p:txBody>
      </p:sp>
    </p:spTree>
  </p:cSld>
  <p:timing>
    <p:tnLst>
      <p:par>
        <p:cTn id="466" dur="indefinite" restart="never" nodeType="tmRoot">
          <p:childTnLst>
            <p:seq>
              <p:cTn id="467"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63360" y="502920"/>
            <a:ext cx="135684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ea typeface="DejaVu Sans"/>
              </a:rPr>
              <a:t>ITIL - 4</a:t>
            </a:r>
            <a:endParaRPr b="0" lang="en-IN" sz="2400" spc="-1" strike="noStrike">
              <a:latin typeface="Arial"/>
            </a:endParaRPr>
          </a:p>
        </p:txBody>
      </p:sp>
      <p:sp>
        <p:nvSpPr>
          <p:cNvPr id="502" name="CustomShape 2"/>
          <p:cNvSpPr/>
          <p:nvPr/>
        </p:nvSpPr>
        <p:spPr>
          <a:xfrm>
            <a:off x="0" y="1286640"/>
            <a:ext cx="11293560" cy="3012480"/>
          </a:xfrm>
          <a:prstGeom prst="rect">
            <a:avLst/>
          </a:prstGeom>
          <a:noFill/>
          <a:ln>
            <a:noFill/>
          </a:ln>
        </p:spPr>
        <p:style>
          <a:lnRef idx="0"/>
          <a:fillRef idx="0"/>
          <a:effectRef idx="0"/>
          <a:fontRef idx="minor"/>
        </p:style>
        <p:txBody>
          <a:bodyPr lIns="90000" rIns="90000" tIns="45000" bIns="45000"/>
          <a:p>
            <a:pPr lvl="1" marL="343080" indent="-342000" algn="just">
              <a:lnSpc>
                <a:spcPct val="110000"/>
              </a:lnSpc>
              <a:spcBef>
                <a:spcPts val="601"/>
              </a:spcBef>
              <a:spcAft>
                <a:spcPts val="601"/>
              </a:spcAft>
              <a:buClr>
                <a:srgbClr val="000000"/>
              </a:buClr>
              <a:buFont typeface="Arial"/>
              <a:buChar char="•"/>
            </a:pPr>
            <a:r>
              <a:rPr b="0" lang="en-IN" sz="2000" spc="-1" strike="noStrike">
                <a:solidFill>
                  <a:srgbClr val="000000"/>
                </a:solidFill>
                <a:latin typeface="Calibri"/>
                <a:ea typeface="Calibri"/>
              </a:rPr>
              <a:t>Latest ITIL 4 has 34 practices categorized into </a:t>
            </a:r>
            <a:endParaRPr b="0" lang="en-IN" sz="2000" spc="-1" strike="noStrike">
              <a:latin typeface="Arial"/>
            </a:endParaRPr>
          </a:p>
          <a:p>
            <a:pPr lvl="2" marL="800280" indent="-342000" algn="just">
              <a:lnSpc>
                <a:spcPct val="120000"/>
              </a:lnSpc>
              <a:spcBef>
                <a:spcPts val="499"/>
              </a:spcBef>
              <a:spcAft>
                <a:spcPts val="499"/>
              </a:spcAft>
              <a:buClr>
                <a:srgbClr val="ff0000"/>
              </a:buClr>
              <a:buFont typeface="Arial"/>
              <a:buChar char="•"/>
            </a:pPr>
            <a:r>
              <a:rPr b="1" lang="en-IN" sz="2000" spc="-1" strike="noStrike">
                <a:solidFill>
                  <a:srgbClr val="ff0000"/>
                </a:solidFill>
                <a:latin typeface="Calibri"/>
                <a:ea typeface="Calibri"/>
              </a:rPr>
              <a:t>General management practices  </a:t>
            </a:r>
            <a:r>
              <a:rPr b="0" lang="en-IN" sz="2000" spc="-1" strike="noStrike">
                <a:solidFill>
                  <a:srgbClr val="000000"/>
                </a:solidFill>
                <a:latin typeface="Calibri"/>
                <a:ea typeface="Calibri"/>
              </a:rPr>
              <a:t>including architecture management, measurement and reporting, risk management and project management </a:t>
            </a:r>
            <a:endParaRPr b="0" lang="en-IN" sz="2000" spc="-1" strike="noStrike">
              <a:latin typeface="Arial"/>
            </a:endParaRPr>
          </a:p>
          <a:p>
            <a:pPr lvl="2" marL="800280" indent="-342000" algn="just">
              <a:lnSpc>
                <a:spcPct val="120000"/>
              </a:lnSpc>
              <a:spcBef>
                <a:spcPts val="499"/>
              </a:spcBef>
              <a:spcAft>
                <a:spcPts val="499"/>
              </a:spcAft>
              <a:buClr>
                <a:srgbClr val="ff0000"/>
              </a:buClr>
              <a:buFont typeface="Arial"/>
              <a:buChar char="•"/>
            </a:pPr>
            <a:r>
              <a:rPr b="1" lang="en-IN" sz="2000" spc="-1" strike="noStrike">
                <a:solidFill>
                  <a:srgbClr val="ff0000"/>
                </a:solidFill>
                <a:latin typeface="Calibri"/>
                <a:ea typeface="Calibri"/>
              </a:rPr>
              <a:t>Technical management practices </a:t>
            </a:r>
            <a:r>
              <a:rPr b="0" lang="en-IN" sz="2000" spc="-1" strike="noStrike">
                <a:solidFill>
                  <a:srgbClr val="000000"/>
                </a:solidFill>
                <a:latin typeface="Calibri"/>
                <a:ea typeface="Calibri"/>
              </a:rPr>
              <a:t>which include Infrastructure and platform management and software development and management  </a:t>
            </a:r>
            <a:endParaRPr b="0" lang="en-IN" sz="2000" spc="-1" strike="noStrike">
              <a:latin typeface="Arial"/>
            </a:endParaRPr>
          </a:p>
          <a:p>
            <a:pPr lvl="2" marL="800280" indent="-342000" algn="just">
              <a:lnSpc>
                <a:spcPct val="120000"/>
              </a:lnSpc>
              <a:spcBef>
                <a:spcPts val="499"/>
              </a:spcBef>
              <a:spcAft>
                <a:spcPts val="499"/>
              </a:spcAft>
              <a:buClr>
                <a:srgbClr val="ff0000"/>
              </a:buClr>
              <a:buFont typeface="Arial"/>
              <a:buChar char="•"/>
            </a:pPr>
            <a:r>
              <a:rPr b="1" lang="en-IN" sz="2000" spc="-1" strike="noStrike">
                <a:solidFill>
                  <a:srgbClr val="ff0000"/>
                </a:solidFill>
                <a:latin typeface="Calibri"/>
                <a:ea typeface="Calibri"/>
              </a:rPr>
              <a:t>Service management practices </a:t>
            </a:r>
            <a:r>
              <a:rPr b="0" lang="en-IN" sz="2000" spc="-1" strike="noStrike">
                <a:solidFill>
                  <a:srgbClr val="000000"/>
                </a:solidFill>
                <a:latin typeface="Calibri"/>
                <a:ea typeface="Calibri"/>
              </a:rPr>
              <a:t>like Availability management, Capacity management and performance management, Incident management etc.</a:t>
            </a:r>
            <a:endParaRPr b="0" lang="en-IN" sz="2000" spc="-1" strike="noStrike">
              <a:latin typeface="Arial"/>
            </a:endParaRPr>
          </a:p>
        </p:txBody>
      </p:sp>
    </p:spTree>
  </p:cSld>
  <p:timing>
    <p:tnLst>
      <p:par>
        <p:cTn id="468" dur="indefinite" restart="never" nodeType="tmRoot">
          <p:childTnLst>
            <p:seq>
              <p:cTn id="469"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124560" y="528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ETHICS:</a:t>
            </a:r>
            <a:endParaRPr b="0" lang="en-IN" sz="2400" spc="-1" strike="noStrike">
              <a:latin typeface="Arial"/>
            </a:endParaRPr>
          </a:p>
        </p:txBody>
      </p:sp>
      <p:sp>
        <p:nvSpPr>
          <p:cNvPr id="357" name="CustomShape 2"/>
          <p:cNvSpPr/>
          <p:nvPr/>
        </p:nvSpPr>
        <p:spPr>
          <a:xfrm>
            <a:off x="198720" y="1268280"/>
            <a:ext cx="7223040" cy="5503680"/>
          </a:xfrm>
          <a:prstGeom prst="rect">
            <a:avLst/>
          </a:prstGeom>
          <a:noFill/>
          <a:ln>
            <a:noFill/>
          </a:ln>
        </p:spPr>
        <p:style>
          <a:lnRef idx="0"/>
          <a:fillRef idx="0"/>
          <a:effectRef idx="0"/>
          <a:fontRef idx="minor"/>
        </p:style>
      </p:sp>
      <p:graphicFrame>
        <p:nvGraphicFramePr>
          <p:cNvPr id="358" name="Table 3"/>
          <p:cNvGraphicFramePr/>
          <p:nvPr/>
        </p:nvGraphicFramePr>
        <p:xfrm>
          <a:off x="-182520" y="1601640"/>
          <a:ext cx="12373560" cy="360000"/>
        </p:xfrm>
        <a:graphic>
          <a:graphicData uri="http://schemas.openxmlformats.org/drawingml/2006/table">
            <a:tbl>
              <a:tblPr/>
              <a:tblGrid>
                <a:gridCol w="6186960"/>
                <a:gridCol w="6186960"/>
              </a:tblGrid>
              <a:tr h="0">
                <a:tc>
                  <a:txBody>
                    <a:bodyPr/>
                    <a:p>
                      <a:pPr lvl="1" marL="685800" indent="-227520">
                        <a:lnSpc>
                          <a:spcPct val="100000"/>
                        </a:lnSpc>
                        <a:spcBef>
                          <a:spcPts val="601"/>
                        </a:spcBef>
                        <a:buClr>
                          <a:srgbClr val="c00000"/>
                        </a:buClr>
                        <a:buFont typeface="Wingdings" charset="2"/>
                        <a:buChar char=""/>
                      </a:pPr>
                      <a:r>
                        <a:rPr b="1" lang="en-IN" sz="1800" spc="-1" strike="noStrike">
                          <a:solidFill>
                            <a:srgbClr val="c00000"/>
                          </a:solidFill>
                          <a:latin typeface="Calibri"/>
                        </a:rPr>
                        <a:t>Codes of Ethics</a:t>
                      </a:r>
                      <a:endParaRPr b="0" lang="en-IN" sz="1800" spc="-1" strike="noStrike">
                        <a:latin typeface="Arial"/>
                      </a:endParaRPr>
                    </a:p>
                    <a:p>
                      <a:pPr lvl="2" marL="1143000" indent="-227520" algn="just">
                        <a:lnSpc>
                          <a:spcPct val="100000"/>
                        </a:lnSpc>
                        <a:spcBef>
                          <a:spcPts val="601"/>
                        </a:spcBef>
                        <a:buClr>
                          <a:srgbClr val="000000"/>
                        </a:buClr>
                        <a:buFont typeface="Wingdings" charset="2"/>
                        <a:buChar char=""/>
                      </a:pPr>
                      <a:r>
                        <a:rPr b="0" lang="en-IN" sz="1800" spc="-1" strike="noStrike">
                          <a:solidFill>
                            <a:srgbClr val="000000"/>
                          </a:solidFill>
                          <a:latin typeface="Calibri"/>
                        </a:rPr>
                        <a:t>Guiding principles or boundaries in understanding the difference between Right/Wrong that can be used by individuals acting as free moral agents to make choices to guide their behaviour</a:t>
                      </a:r>
                      <a:endParaRPr b="0" lang="en-IN" sz="1800" spc="-1" strike="noStrike">
                        <a:latin typeface="Arial"/>
                      </a:endParaRPr>
                    </a:p>
                    <a:p>
                      <a:pPr lvl="3" marL="1600200" indent="-227520">
                        <a:lnSpc>
                          <a:spcPct val="100000"/>
                        </a:lnSpc>
                        <a:spcBef>
                          <a:spcPts val="601"/>
                        </a:spcBef>
                        <a:buClr>
                          <a:srgbClr val="000000"/>
                        </a:buClr>
                        <a:buFont typeface="Wingdings" charset="2"/>
                        <a:buChar char=""/>
                      </a:pPr>
                      <a:r>
                        <a:rPr b="0" lang="en-IN" sz="1800" spc="-1" strike="noStrike">
                          <a:solidFill>
                            <a:srgbClr val="000000"/>
                          </a:solidFill>
                          <a:latin typeface="Calibri"/>
                        </a:rPr>
                        <a:t>Integrity.</a:t>
                      </a:r>
                      <a:endParaRPr b="0" lang="en-IN" sz="1800" spc="-1" strike="noStrike">
                        <a:latin typeface="Arial"/>
                      </a:endParaRPr>
                    </a:p>
                    <a:p>
                      <a:pPr lvl="3" marL="1600200" indent="-227520">
                        <a:lnSpc>
                          <a:spcPct val="100000"/>
                        </a:lnSpc>
                        <a:spcBef>
                          <a:spcPts val="601"/>
                        </a:spcBef>
                        <a:buClr>
                          <a:srgbClr val="000000"/>
                        </a:buClr>
                        <a:buFont typeface="Wingdings" charset="2"/>
                        <a:buChar char=""/>
                      </a:pPr>
                      <a:r>
                        <a:rPr b="0" lang="en-IN" sz="1800" spc="-1" strike="noStrike">
                          <a:solidFill>
                            <a:srgbClr val="000000"/>
                          </a:solidFill>
                          <a:latin typeface="Calibri"/>
                        </a:rPr>
                        <a:t>Objectivity.</a:t>
                      </a:r>
                      <a:endParaRPr b="0" lang="en-IN" sz="1800" spc="-1" strike="noStrike">
                        <a:latin typeface="Arial"/>
                      </a:endParaRPr>
                    </a:p>
                    <a:p>
                      <a:pPr lvl="3" marL="1600200" indent="-227520">
                        <a:lnSpc>
                          <a:spcPct val="100000"/>
                        </a:lnSpc>
                        <a:spcBef>
                          <a:spcPts val="601"/>
                        </a:spcBef>
                        <a:buClr>
                          <a:srgbClr val="000000"/>
                        </a:buClr>
                        <a:buFont typeface="Wingdings" charset="2"/>
                        <a:buChar char=""/>
                      </a:pPr>
                      <a:r>
                        <a:rPr b="0" lang="en-IN" sz="1800" spc="-1" strike="noStrike">
                          <a:solidFill>
                            <a:srgbClr val="000000"/>
                          </a:solidFill>
                          <a:latin typeface="Calibri"/>
                        </a:rPr>
                        <a:t>Professional competence.</a:t>
                      </a:r>
                      <a:endParaRPr b="0" lang="en-IN" sz="1800" spc="-1" strike="noStrike">
                        <a:latin typeface="Arial"/>
                      </a:endParaRPr>
                    </a:p>
                    <a:p>
                      <a:pPr lvl="3" marL="1600200" indent="-227520">
                        <a:lnSpc>
                          <a:spcPct val="100000"/>
                        </a:lnSpc>
                        <a:spcBef>
                          <a:spcPts val="601"/>
                        </a:spcBef>
                        <a:buClr>
                          <a:srgbClr val="000000"/>
                        </a:buClr>
                        <a:buFont typeface="Wingdings" charset="2"/>
                        <a:buChar char=""/>
                      </a:pPr>
                      <a:r>
                        <a:rPr b="0" lang="en-IN" sz="1800" spc="-1" strike="noStrike">
                          <a:solidFill>
                            <a:srgbClr val="000000"/>
                          </a:solidFill>
                          <a:latin typeface="Calibri"/>
                        </a:rPr>
                        <a:t>Confidentiality</a:t>
                      </a:r>
                      <a:endParaRPr b="0" lang="en-IN" sz="1800" spc="-1" strike="noStrike">
                        <a:latin typeface="Arial"/>
                      </a:endParaRPr>
                    </a:p>
                    <a:p>
                      <a:pPr lvl="3" marL="1600200" indent="-227520">
                        <a:lnSpc>
                          <a:spcPct val="100000"/>
                        </a:lnSpc>
                        <a:spcBef>
                          <a:spcPts val="601"/>
                        </a:spcBef>
                        <a:buClr>
                          <a:srgbClr val="000000"/>
                        </a:buClr>
                        <a:buFont typeface="Wingdings" charset="2"/>
                        <a:buChar char=""/>
                      </a:pPr>
                      <a:r>
                        <a:rPr b="0" lang="en-IN" sz="1800" spc="-1" strike="noStrike">
                          <a:solidFill>
                            <a:srgbClr val="000000"/>
                          </a:solidFill>
                          <a:latin typeface="Calibri"/>
                        </a:rPr>
                        <a:t>Professional Behaviour (Cost/Work/ Use and Abuse of resources)</a:t>
                      </a:r>
                      <a:endParaRPr b="0" lang="en-IN" sz="1800" spc="-1" strike="noStrike">
                        <a:latin typeface="Arial"/>
                      </a:endParaRPr>
                    </a:p>
                    <a:p>
                      <a:pPr lvl="3" marL="1600200" indent="-227520">
                        <a:lnSpc>
                          <a:spcPct val="100000"/>
                        </a:lnSpc>
                        <a:spcBef>
                          <a:spcPts val="601"/>
                        </a:spcBef>
                        <a:buClr>
                          <a:srgbClr val="000000"/>
                        </a:buClr>
                        <a:buFont typeface="Wingdings" charset="2"/>
                        <a:buChar char=""/>
                      </a:pPr>
                      <a:r>
                        <a:rPr b="0" lang="en-IN" sz="1800" spc="-1" strike="noStrike">
                          <a:solidFill>
                            <a:srgbClr val="000000"/>
                          </a:solidFill>
                          <a:latin typeface="Calibri"/>
                        </a:rPr>
                        <a:t>No Plagiarism and respect for Intellectual Property </a:t>
                      </a:r>
                      <a:endParaRPr b="0" lang="en-IN" sz="1800" spc="-1" strike="noStrike">
                        <a:latin typeface="Arial"/>
                      </a:endParaRPr>
                    </a:p>
                    <a:p>
                      <a:pPr>
                        <a:lnSpc>
                          <a:spcPct val="100000"/>
                        </a:lnSpc>
                        <a:spcBef>
                          <a:spcPts val="601"/>
                        </a:spcBef>
                      </a:pPr>
                      <a:endParaRPr b="0" lang="en-IN" sz="1800" spc="-1" strike="noStrike">
                        <a:latin typeface="Arial"/>
                      </a:endParaRPr>
                    </a:p>
                    <a:p>
                      <a:pPr>
                        <a:lnSpc>
                          <a:spcPct val="100000"/>
                        </a:lnSpc>
                        <a:spcBef>
                          <a:spcPts val="601"/>
                        </a:spcBef>
                      </a:pPr>
                      <a:endParaRPr b="0" lang="en-IN" sz="1800" spc="-1" strike="noStrike">
                        <a:latin typeface="Arial"/>
                      </a:endParaRPr>
                    </a:p>
                    <a:p>
                      <a:pPr marL="1371600">
                        <a:lnSpc>
                          <a:spcPct val="100000"/>
                        </a:lnSpc>
                        <a:spcBef>
                          <a:spcPts val="601"/>
                        </a:spcBef>
                      </a:pPr>
                      <a:endParaRPr b="0" lang="en-IN" sz="1800" spc="-1" strike="noStrike">
                        <a:latin typeface="Arial"/>
                      </a:endParaRPr>
                    </a:p>
                  </a:txBody>
                  <a:tcPr marL="91440" marR="91440">
                    <a:noFill/>
                  </a:tcPr>
                </a:tc>
                <a:tc>
                  <a:txBody>
                    <a:bodyPr/>
                    <a:p>
                      <a:pPr lvl="1" marL="685800" indent="-227520">
                        <a:lnSpc>
                          <a:spcPct val="100000"/>
                        </a:lnSpc>
                        <a:spcBef>
                          <a:spcPts val="601"/>
                        </a:spcBef>
                        <a:buClr>
                          <a:srgbClr val="c00000"/>
                        </a:buClr>
                        <a:buFont typeface="Wingdings" charset="2"/>
                        <a:buChar char=""/>
                      </a:pPr>
                      <a:r>
                        <a:rPr b="1" lang="en-IN" sz="1800" spc="-1" strike="noStrike">
                          <a:solidFill>
                            <a:srgbClr val="c00000"/>
                          </a:solidFill>
                          <a:latin typeface="Calibri"/>
                        </a:rPr>
                        <a:t>Codes of Conduct / Practice</a:t>
                      </a:r>
                      <a:endParaRPr b="0" lang="en-IN" sz="1800" spc="-1" strike="noStrike">
                        <a:latin typeface="Arial"/>
                      </a:endParaRPr>
                    </a:p>
                    <a:p>
                      <a:pPr lvl="2" marL="1044000" indent="-227520">
                        <a:lnSpc>
                          <a:spcPct val="100000"/>
                        </a:lnSpc>
                        <a:spcBef>
                          <a:spcPts val="601"/>
                        </a:spcBef>
                        <a:buClr>
                          <a:srgbClr val="000000"/>
                        </a:buClr>
                        <a:buFont typeface="Wingdings" charset="2"/>
                        <a:buChar char=""/>
                      </a:pPr>
                      <a:r>
                        <a:rPr b="0" lang="en-IN" sz="1800" spc="-1" strike="noStrike">
                          <a:solidFill>
                            <a:srgbClr val="000000"/>
                          </a:solidFill>
                          <a:latin typeface="Calibri"/>
                        </a:rPr>
                        <a:t>How an employee will need to behave in the workplace on a day-to-day basis</a:t>
                      </a:r>
                      <a:endParaRPr b="0" lang="en-IN" sz="1800" spc="-1" strike="noStrike">
                        <a:latin typeface="Arial"/>
                      </a:endParaRPr>
                    </a:p>
                    <a:p>
                      <a:pPr lvl="2" marL="1044000" indent="-227520">
                        <a:lnSpc>
                          <a:spcPct val="100000"/>
                        </a:lnSpc>
                        <a:spcBef>
                          <a:spcPts val="601"/>
                        </a:spcBef>
                        <a:buClr>
                          <a:srgbClr val="000000"/>
                        </a:buClr>
                        <a:buFont typeface="Wingdings" charset="2"/>
                        <a:buChar char=""/>
                      </a:pPr>
                      <a:r>
                        <a:rPr b="0" lang="en-IN" sz="1800" spc="-1" strike="noStrike">
                          <a:solidFill>
                            <a:srgbClr val="000000"/>
                          </a:solidFill>
                          <a:latin typeface="Calibri"/>
                        </a:rPr>
                        <a:t>a specific set of professional behaviours and values the professional must know and must abide by</a:t>
                      </a:r>
                      <a:endParaRPr b="0" lang="en-IN" sz="1800" spc="-1" strike="noStrike">
                        <a:latin typeface="Arial"/>
                      </a:endParaRPr>
                    </a:p>
                    <a:p>
                      <a:pPr lvl="3" marL="1332000" indent="-227520">
                        <a:lnSpc>
                          <a:spcPct val="100000"/>
                        </a:lnSpc>
                        <a:spcBef>
                          <a:spcPts val="400"/>
                        </a:spcBef>
                        <a:buClr>
                          <a:srgbClr val="000000"/>
                        </a:buClr>
                        <a:buFont typeface="Wingdings" charset="2"/>
                        <a:buChar char=""/>
                      </a:pPr>
                      <a:r>
                        <a:rPr b="0" lang="en-IN" sz="1800" spc="-1" strike="noStrike">
                          <a:solidFill>
                            <a:srgbClr val="000000"/>
                          </a:solidFill>
                          <a:latin typeface="Calibri"/>
                        </a:rPr>
                        <a:t>Equality and fairness</a:t>
                      </a:r>
                      <a:endParaRPr b="0" lang="en-IN" sz="1800" spc="-1" strike="noStrike">
                        <a:latin typeface="Arial"/>
                      </a:endParaRPr>
                    </a:p>
                    <a:p>
                      <a:pPr lvl="3" marL="1332000" indent="-227520">
                        <a:lnSpc>
                          <a:spcPct val="100000"/>
                        </a:lnSpc>
                        <a:spcBef>
                          <a:spcPts val="400"/>
                        </a:spcBef>
                        <a:buClr>
                          <a:srgbClr val="000000"/>
                        </a:buClr>
                        <a:buFont typeface="Wingdings" charset="2"/>
                        <a:buChar char=""/>
                      </a:pPr>
                      <a:r>
                        <a:rPr b="0" lang="en-IN" sz="1800" spc="-1" strike="noStrike">
                          <a:solidFill>
                            <a:srgbClr val="000000"/>
                          </a:solidFill>
                          <a:latin typeface="Calibri"/>
                        </a:rPr>
                        <a:t>Empathy and respect</a:t>
                      </a:r>
                      <a:endParaRPr b="0" lang="en-IN" sz="1800" spc="-1" strike="noStrike">
                        <a:latin typeface="Arial"/>
                      </a:endParaRPr>
                    </a:p>
                    <a:p>
                      <a:pPr lvl="3" marL="1332000" indent="-227520">
                        <a:lnSpc>
                          <a:spcPct val="100000"/>
                        </a:lnSpc>
                        <a:spcBef>
                          <a:spcPts val="400"/>
                        </a:spcBef>
                        <a:buClr>
                          <a:srgbClr val="000000"/>
                        </a:buClr>
                        <a:buFont typeface="Wingdings" charset="2"/>
                        <a:buChar char=""/>
                      </a:pPr>
                      <a:r>
                        <a:rPr b="0" lang="en-IN" sz="1800" spc="-1" strike="noStrike">
                          <a:solidFill>
                            <a:srgbClr val="000000"/>
                          </a:solidFill>
                          <a:latin typeface="Calibri"/>
                        </a:rPr>
                        <a:t>Performing to one’s best capability</a:t>
                      </a:r>
                      <a:endParaRPr b="0" lang="en-IN" sz="1800" spc="-1" strike="noStrike">
                        <a:latin typeface="Arial"/>
                      </a:endParaRPr>
                    </a:p>
                    <a:p>
                      <a:pPr lvl="3" marL="1332000" indent="-227520">
                        <a:lnSpc>
                          <a:spcPct val="100000"/>
                        </a:lnSpc>
                        <a:spcBef>
                          <a:spcPts val="400"/>
                        </a:spcBef>
                        <a:buClr>
                          <a:srgbClr val="000000"/>
                        </a:buClr>
                        <a:buFont typeface="Wingdings" charset="2"/>
                        <a:buChar char=""/>
                      </a:pPr>
                      <a:r>
                        <a:rPr b="0" lang="en-IN" sz="1800" spc="-1" strike="noStrike">
                          <a:solidFill>
                            <a:srgbClr val="000000"/>
                          </a:solidFill>
                          <a:latin typeface="Calibri"/>
                        </a:rPr>
                        <a:t>Obedience to the law</a:t>
                      </a:r>
                      <a:endParaRPr b="0" lang="en-IN" sz="1800" spc="-1" strike="noStrike">
                        <a:latin typeface="Arial"/>
                      </a:endParaRPr>
                    </a:p>
                    <a:p>
                      <a:pPr lvl="3" marL="1332000" indent="-227520">
                        <a:lnSpc>
                          <a:spcPct val="100000"/>
                        </a:lnSpc>
                        <a:spcBef>
                          <a:spcPts val="400"/>
                        </a:spcBef>
                        <a:buClr>
                          <a:srgbClr val="000000"/>
                        </a:buClr>
                        <a:buFont typeface="Wingdings" charset="2"/>
                        <a:buChar char=""/>
                      </a:pPr>
                      <a:r>
                        <a:rPr b="0" lang="en-IN" sz="1800" spc="-1" strike="noStrike">
                          <a:solidFill>
                            <a:srgbClr val="000000"/>
                          </a:solidFill>
                          <a:latin typeface="Calibri"/>
                        </a:rPr>
                        <a:t>Privacy</a:t>
                      </a:r>
                      <a:endParaRPr b="0" lang="en-IN" sz="1800" spc="-1" strike="noStrike">
                        <a:latin typeface="Arial"/>
                      </a:endParaRPr>
                    </a:p>
                    <a:p>
                      <a:pPr lvl="3" marL="1332000" indent="-227520">
                        <a:lnSpc>
                          <a:spcPct val="100000"/>
                        </a:lnSpc>
                        <a:spcBef>
                          <a:spcPts val="400"/>
                        </a:spcBef>
                        <a:buClr>
                          <a:srgbClr val="000000"/>
                        </a:buClr>
                        <a:buFont typeface="Wingdings" charset="2"/>
                        <a:buChar char=""/>
                      </a:pPr>
                      <a:r>
                        <a:rPr b="0" lang="en-IN" sz="1800" spc="-1" strike="noStrike">
                          <a:solidFill>
                            <a:srgbClr val="000000"/>
                          </a:solidFill>
                          <a:latin typeface="Calibri"/>
                        </a:rPr>
                        <a:t>Following standard practices and standards</a:t>
                      </a:r>
                      <a:endParaRPr b="0" lang="en-IN" sz="1800" spc="-1" strike="noStrike">
                        <a:latin typeface="Arial"/>
                      </a:endParaRPr>
                    </a:p>
                    <a:p>
                      <a:pPr lvl="3" marL="1332000" indent="-227520">
                        <a:lnSpc>
                          <a:spcPct val="100000"/>
                        </a:lnSpc>
                        <a:spcBef>
                          <a:spcPts val="400"/>
                        </a:spcBef>
                        <a:buClr>
                          <a:srgbClr val="000000"/>
                        </a:buClr>
                        <a:buFont typeface="Wingdings" charset="2"/>
                        <a:buChar char=""/>
                      </a:pPr>
                      <a:r>
                        <a:rPr b="0" lang="en-IN" sz="1800" spc="-1" strike="noStrike">
                          <a:solidFill>
                            <a:srgbClr val="000000"/>
                          </a:solidFill>
                          <a:latin typeface="Calibri"/>
                        </a:rPr>
                        <a:t>Portraying realistic competence levels &amp; should contribute in the areas of competence</a:t>
                      </a:r>
                      <a:endParaRPr b="0" lang="en-IN" sz="1800" spc="-1" strike="noStrike">
                        <a:latin typeface="Arial"/>
                      </a:endParaRPr>
                    </a:p>
                    <a:p>
                      <a:pPr>
                        <a:lnSpc>
                          <a:spcPct val="100000"/>
                        </a:lnSpc>
                        <a:spcBef>
                          <a:spcPts val="601"/>
                        </a:spcBef>
                      </a:pPr>
                      <a:endParaRPr b="0" lang="en-IN" sz="1800" spc="-1" strike="noStrike">
                        <a:latin typeface="Arial"/>
                      </a:endParaRPr>
                    </a:p>
                  </a:txBody>
                  <a:tcPr marL="91440" marR="91440">
                    <a:noFill/>
                  </a:tcPr>
                </a:tc>
              </a:tr>
            </a:tbl>
          </a:graphicData>
        </a:graphic>
      </p:graphicFrame>
      <p:sp>
        <p:nvSpPr>
          <p:cNvPr id="359" name="CustomShape 4"/>
          <p:cNvSpPr/>
          <p:nvPr/>
        </p:nvSpPr>
        <p:spPr>
          <a:xfrm>
            <a:off x="198720" y="1087920"/>
            <a:ext cx="6094800" cy="454680"/>
          </a:xfrm>
          <a:prstGeom prst="rect">
            <a:avLst/>
          </a:prstGeom>
          <a:noFill/>
          <a:ln>
            <a:noFill/>
          </a:ln>
        </p:spPr>
        <p:style>
          <a:lnRef idx="0"/>
          <a:fillRef idx="0"/>
          <a:effectRef idx="0"/>
          <a:fontRef idx="minor"/>
        </p:style>
        <p:txBody>
          <a:bodyPr lIns="90000" rIns="90000" tIns="45000" bIns="45000"/>
          <a:p>
            <a:pPr>
              <a:lnSpc>
                <a:spcPct val="120000"/>
              </a:lnSpc>
              <a:spcBef>
                <a:spcPts val="601"/>
              </a:spcBef>
            </a:pPr>
            <a:r>
              <a:rPr b="0" lang="en-IN" sz="2000" spc="-1" strike="noStrike">
                <a:solidFill>
                  <a:srgbClr val="000000"/>
                </a:solidFill>
                <a:latin typeface="Calibri"/>
                <a:ea typeface="DejaVu Sans"/>
              </a:rPr>
              <a:t> </a:t>
            </a:r>
            <a:r>
              <a:rPr b="0" lang="en-IN" sz="2000" spc="-1" strike="noStrike">
                <a:solidFill>
                  <a:srgbClr val="000000"/>
                </a:solidFill>
                <a:latin typeface="Calibri"/>
                <a:ea typeface="DejaVu Sans"/>
              </a:rPr>
              <a:t>These can be guided under the headings of</a:t>
            </a:r>
            <a:endParaRPr b="0" lang="en-IN" sz="2000" spc="-1" strike="noStrike">
              <a:latin typeface="Arial"/>
            </a:endParaRPr>
          </a:p>
        </p:txBody>
      </p:sp>
    </p:spTree>
  </p:cSld>
  <p:timing>
    <p:tnLst>
      <p:par>
        <p:cTn id="29" dur="indefinite" restart="never" nodeType="tmRoot">
          <p:childTnLst>
            <p:seq>
              <p:cTn id="30" dur="indefinite" nodeType="mainSeq">
                <p:childTnLst>
                  <p:par>
                    <p:cTn id="31" fill="hold">
                      <p:stCondLst>
                        <p:cond delay="0"/>
                      </p:stCondLst>
                      <p:childTnLst>
                        <p:par>
                          <p:cTn id="32" fill="hold">
                            <p:stCondLst>
                              <p:cond delay="0"/>
                            </p:stCondLst>
                            <p:childTnLst>
                              <p:par>
                                <p:cTn id="33" nodeType="withEffect" fill="hold" presetClass="entr" presetID="1">
                                  <p:stCondLst>
                                    <p:cond delay="0"/>
                                  </p:stCondLst>
                                  <p:endCondLst>
                                    <p:cond delay="5000"/>
                                  </p:endCondLst>
                                  <p:childTnLst>
                                    <p:set>
                                      <p:cBhvr>
                                        <p:cTn id="34" dur="1" fill="hold">
                                          <p:stCondLst>
                                            <p:cond delay="0"/>
                                          </p:stCondLst>
                                        </p:cTn>
                                        <p:tgtEl>
                                          <p:spTgt spid="35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3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3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3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3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3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3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3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35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35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3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3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3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3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5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35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5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35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03" name="Group 1"/>
          <p:cNvGrpSpPr/>
          <p:nvPr/>
        </p:nvGrpSpPr>
        <p:grpSpPr>
          <a:xfrm>
            <a:off x="314280" y="349920"/>
            <a:ext cx="11517480" cy="6216840"/>
            <a:chOff x="314280" y="349920"/>
            <a:chExt cx="11517480" cy="6216840"/>
          </a:xfrm>
        </p:grpSpPr>
        <p:sp>
          <p:nvSpPr>
            <p:cNvPr id="504" name="CustomShape 2"/>
            <p:cNvSpPr/>
            <p:nvPr/>
          </p:nvSpPr>
          <p:spPr>
            <a:xfrm>
              <a:off x="11786400" y="36072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05" name="CustomShape 3"/>
            <p:cNvSpPr/>
            <p:nvPr/>
          </p:nvSpPr>
          <p:spPr>
            <a:xfrm rot="5400000">
              <a:off x="11276280" y="-16056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06" name="CustomShape 4"/>
            <p:cNvSpPr/>
            <p:nvPr/>
          </p:nvSpPr>
          <p:spPr>
            <a:xfrm rot="5400000">
              <a:off x="824760" y="601128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07" name="CustomShape 5"/>
            <p:cNvSpPr/>
            <p:nvPr/>
          </p:nvSpPr>
          <p:spPr>
            <a:xfrm rot="10800000">
              <a:off x="315000" y="549072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470" dur="indefinite" restart="never" nodeType="tmRoot">
          <p:childTnLst>
            <p:seq>
              <p:cTn id="471"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372960" y="2390760"/>
            <a:ext cx="7496280" cy="6397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ea typeface="Calibri"/>
              </a:rPr>
              <a:t>DEVOPS</a:t>
            </a:r>
            <a:endParaRPr b="0" lang="en-IN" sz="3600" spc="-1" strike="noStrike">
              <a:latin typeface="Arial"/>
            </a:endParaRPr>
          </a:p>
        </p:txBody>
      </p:sp>
      <p:sp>
        <p:nvSpPr>
          <p:cNvPr id="509" name="CustomShape 2"/>
          <p:cNvSpPr/>
          <p:nvPr/>
        </p:nvSpPr>
        <p:spPr>
          <a:xfrm>
            <a:off x="1688040" y="3643920"/>
            <a:ext cx="1087560" cy="943560"/>
          </a:xfrm>
          <a:prstGeom prst="rect">
            <a:avLst/>
          </a:prstGeom>
          <a:noFill/>
          <a:ln>
            <a:noFill/>
          </a:ln>
        </p:spPr>
        <p:style>
          <a:lnRef idx="0"/>
          <a:fillRef idx="0"/>
          <a:effectRef idx="0"/>
          <a:fontRef idx="minor"/>
        </p:style>
        <p:txBody>
          <a:bodyPr lIns="90000" rIns="90000" tIns="45000" bIns="45000"/>
          <a:p>
            <a:pPr>
              <a:lnSpc>
                <a:spcPct val="100000"/>
              </a:lnSpc>
            </a:pPr>
            <a:r>
              <a:rPr b="1" lang="en-IN" sz="2800" spc="-1" strike="noStrike">
                <a:solidFill>
                  <a:srgbClr val="7030a0"/>
                </a:solidFill>
                <a:latin typeface="Calibri"/>
                <a:ea typeface="Calibri"/>
              </a:rPr>
              <a:t>Unit 5</a:t>
            </a:r>
            <a:endParaRPr b="0" lang="en-IN" sz="2800" spc="-1" strike="noStrike">
              <a:latin typeface="Arial"/>
            </a:endParaRPr>
          </a:p>
        </p:txBody>
      </p:sp>
    </p:spTree>
  </p:cSld>
  <p:timing>
    <p:tnLst>
      <p:par>
        <p:cTn id="472" dur="indefinite" restart="never" nodeType="tmRoot">
          <p:childTnLst>
            <p:seq>
              <p:cTn id="473"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190800" y="1423800"/>
            <a:ext cx="10972440" cy="6397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ea typeface="Calibri"/>
              </a:rPr>
              <a:t>Introduction to DevOps</a:t>
            </a:r>
            <a:endParaRPr b="0" lang="en-IN" sz="3600" spc="-1" strike="noStrike">
              <a:latin typeface="Arial"/>
            </a:endParaRPr>
          </a:p>
        </p:txBody>
      </p:sp>
      <p:pic>
        <p:nvPicPr>
          <p:cNvPr id="511" name="Google Shape;126;p2" descr=""/>
          <p:cNvPicPr/>
          <p:nvPr/>
        </p:nvPicPr>
        <p:blipFill>
          <a:blip r:embed="rId1"/>
          <a:stretch/>
        </p:blipFill>
        <p:spPr>
          <a:xfrm>
            <a:off x="435600" y="2437560"/>
            <a:ext cx="4810680" cy="2639880"/>
          </a:xfrm>
          <a:prstGeom prst="rect">
            <a:avLst/>
          </a:prstGeom>
          <a:ln>
            <a:noFill/>
          </a:ln>
        </p:spPr>
      </p:pic>
    </p:spTree>
  </p:cSld>
  <p:timing>
    <p:tnLst>
      <p:par>
        <p:cTn id="474" dur="indefinite" restart="never" nodeType="tmRoot">
          <p:childTnLst>
            <p:seq>
              <p:cTn id="475"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106560" y="502920"/>
            <a:ext cx="4356720" cy="4568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Calibri"/>
                <a:ea typeface="Calibri"/>
              </a:rPr>
              <a:t>IT Operations</a:t>
            </a:r>
            <a:endParaRPr b="0" lang="en-IN" sz="2400" spc="-1" strike="noStrike">
              <a:latin typeface="Arial"/>
            </a:endParaRPr>
          </a:p>
        </p:txBody>
      </p:sp>
      <p:sp>
        <p:nvSpPr>
          <p:cNvPr id="513" name="CustomShape 2"/>
          <p:cNvSpPr/>
          <p:nvPr/>
        </p:nvSpPr>
        <p:spPr>
          <a:xfrm>
            <a:off x="233640" y="1248840"/>
            <a:ext cx="11521800" cy="3612600"/>
          </a:xfrm>
          <a:prstGeom prst="rect">
            <a:avLst/>
          </a:prstGeom>
          <a:noFill/>
          <a:ln>
            <a:noFill/>
          </a:ln>
        </p:spPr>
        <p:style>
          <a:lnRef idx="0"/>
          <a:fillRef idx="0"/>
          <a:effectRef idx="0"/>
          <a:fontRef idx="minor"/>
        </p:style>
        <p:txBody>
          <a:bodyPr lIns="90000" rIns="90000" tIns="45000" bIns="45000"/>
          <a:p>
            <a:pPr marL="343080" indent="-342000">
              <a:lnSpc>
                <a:spcPct val="120000"/>
              </a:lnSpc>
              <a:buClr>
                <a:srgbClr val="000000"/>
              </a:buClr>
              <a:buFont typeface="Noto Sans Symbols"/>
              <a:buChar char="▪"/>
            </a:pPr>
            <a:r>
              <a:rPr b="0" lang="en-IN" sz="2200" spc="-1" strike="noStrike">
                <a:solidFill>
                  <a:srgbClr val="000000"/>
                </a:solidFill>
                <a:latin typeface="Calibri"/>
                <a:ea typeface="Calibri"/>
              </a:rPr>
              <a:t>IT operations is the overarching term for the </a:t>
            </a:r>
            <a:r>
              <a:rPr b="1" i="1" lang="en-IN" sz="2200" spc="-1" strike="noStrike">
                <a:solidFill>
                  <a:srgbClr val="c00000"/>
                </a:solidFill>
                <a:latin typeface="Calibri"/>
                <a:ea typeface="Calibri"/>
              </a:rPr>
              <a:t>processes and services </a:t>
            </a:r>
            <a:r>
              <a:rPr b="0" lang="en-IN" sz="2200" spc="-1" strike="noStrike">
                <a:solidFill>
                  <a:srgbClr val="000000"/>
                </a:solidFill>
                <a:latin typeface="Calibri"/>
                <a:ea typeface="Calibri"/>
              </a:rPr>
              <a:t>administered by an organization's information technology (IT) department. </a:t>
            </a:r>
            <a:endParaRPr b="0" lang="en-IN" sz="2200" spc="-1" strike="noStrike">
              <a:latin typeface="Arial"/>
            </a:endParaRPr>
          </a:p>
          <a:p>
            <a:pPr marL="343080" indent="-342000">
              <a:lnSpc>
                <a:spcPct val="120000"/>
              </a:lnSpc>
              <a:spcBef>
                <a:spcPts val="1199"/>
              </a:spcBef>
              <a:buClr>
                <a:srgbClr val="000000"/>
              </a:buClr>
              <a:buFont typeface="Noto Sans Symbols"/>
              <a:buChar char="▪"/>
            </a:pPr>
            <a:r>
              <a:rPr b="0" lang="en-IN" sz="2200" spc="-1" strike="noStrike">
                <a:solidFill>
                  <a:srgbClr val="000000"/>
                </a:solidFill>
                <a:latin typeface="Calibri"/>
                <a:ea typeface="Calibri"/>
              </a:rPr>
              <a:t>IT operations includes administrative processes and support for hardware and software, hosted in the organization for both internal and external clients.</a:t>
            </a:r>
            <a:endParaRPr b="0" lang="en-IN" sz="2200" spc="-1" strike="noStrike">
              <a:latin typeface="Arial"/>
            </a:endParaRPr>
          </a:p>
          <a:p>
            <a:pPr marL="343080" indent="-342000">
              <a:lnSpc>
                <a:spcPct val="120000"/>
              </a:lnSpc>
              <a:spcBef>
                <a:spcPts val="1199"/>
              </a:spcBef>
              <a:buClr>
                <a:srgbClr val="000000"/>
              </a:buClr>
              <a:buFont typeface="Noto Sans Symbols"/>
              <a:buChar char="▪"/>
            </a:pPr>
            <a:r>
              <a:rPr b="0" lang="en-IN" sz="2200" spc="-1" strike="noStrike">
                <a:solidFill>
                  <a:srgbClr val="000000"/>
                </a:solidFill>
                <a:latin typeface="Calibri"/>
                <a:ea typeface="Calibri"/>
              </a:rPr>
              <a:t>Important roles of the IT operations team include </a:t>
            </a:r>
            <a:r>
              <a:rPr b="1" lang="en-IN" sz="2200" spc="-1" strike="noStrike">
                <a:solidFill>
                  <a:srgbClr val="0070c0"/>
                </a:solidFill>
                <a:latin typeface="Calibri"/>
                <a:ea typeface="Calibri"/>
              </a:rPr>
              <a:t>tech management</a:t>
            </a:r>
            <a:r>
              <a:rPr b="0" lang="en-IN" sz="2200" spc="-1" strike="noStrike">
                <a:solidFill>
                  <a:srgbClr val="000000"/>
                </a:solidFill>
                <a:latin typeface="Calibri"/>
                <a:ea typeface="Calibri"/>
              </a:rPr>
              <a:t>, </a:t>
            </a:r>
            <a:r>
              <a:rPr b="1" lang="en-IN" sz="2200" spc="-1" strike="noStrike">
                <a:solidFill>
                  <a:srgbClr val="0070c0"/>
                </a:solidFill>
                <a:latin typeface="Calibri"/>
                <a:ea typeface="Calibri"/>
              </a:rPr>
              <a:t>infrastructure management, IT support functions</a:t>
            </a:r>
            <a:r>
              <a:rPr b="0" lang="en-IN" sz="2200" spc="-1" strike="noStrike">
                <a:solidFill>
                  <a:srgbClr val="000000"/>
                </a:solidFill>
                <a:latin typeface="Calibri"/>
                <a:ea typeface="Calibri"/>
              </a:rPr>
              <a:t>,  </a:t>
            </a:r>
            <a:r>
              <a:rPr b="1" i="1" lang="en-IN" sz="2200" spc="-1" strike="noStrike">
                <a:solidFill>
                  <a:srgbClr val="0070c0"/>
                </a:solidFill>
                <a:latin typeface="Calibri"/>
                <a:ea typeface="Calibri"/>
              </a:rPr>
              <a:t>Quality assurance</a:t>
            </a:r>
            <a:r>
              <a:rPr b="0" lang="en-IN" sz="2200" spc="-1" strike="noStrike">
                <a:solidFill>
                  <a:srgbClr val="000000"/>
                </a:solidFill>
                <a:latin typeface="Calibri"/>
                <a:ea typeface="Calibri"/>
              </a:rPr>
              <a:t> and </a:t>
            </a:r>
            <a:r>
              <a:rPr b="1" i="1" lang="en-IN" sz="2200" spc="-1" strike="noStrike">
                <a:solidFill>
                  <a:srgbClr val="0070c0"/>
                </a:solidFill>
                <a:latin typeface="Calibri"/>
                <a:ea typeface="Calibri"/>
              </a:rPr>
              <a:t>reiteration</a:t>
            </a:r>
            <a:r>
              <a:rPr b="0" lang="en-IN" sz="2200" spc="-1" strike="noStrike">
                <a:solidFill>
                  <a:srgbClr val="000000"/>
                </a:solidFill>
                <a:latin typeface="Calibri"/>
                <a:ea typeface="Calibri"/>
              </a:rPr>
              <a:t> for the products developed or being deployed that they meet the customer's needs and expectations.</a:t>
            </a:r>
            <a:endParaRPr b="0" lang="en-IN" sz="2200" spc="-1" strike="noStrike">
              <a:latin typeface="Arial"/>
            </a:endParaRPr>
          </a:p>
        </p:txBody>
      </p:sp>
    </p:spTree>
  </p:cSld>
  <p:timing>
    <p:tnLst>
      <p:par>
        <p:cTn id="476" dur="indefinite" restart="never" nodeType="tmRoot">
          <p:childTnLst>
            <p:seq>
              <p:cTn id="477"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CustomShape 1"/>
          <p:cNvSpPr/>
          <p:nvPr/>
        </p:nvSpPr>
        <p:spPr>
          <a:xfrm>
            <a:off x="83520" y="1177200"/>
            <a:ext cx="10705320" cy="6001200"/>
          </a:xfrm>
          <a:prstGeom prst="rect">
            <a:avLst/>
          </a:prstGeom>
          <a:noFill/>
          <a:ln>
            <a:noFill/>
          </a:ln>
        </p:spPr>
        <p:style>
          <a:lnRef idx="0"/>
          <a:fillRef idx="0"/>
          <a:effectRef idx="0"/>
          <a:fontRef idx="minor"/>
        </p:style>
        <p:txBody>
          <a:bodyPr lIns="90000" rIns="90000" tIns="45000" bIns="45000">
            <a:normAutofit/>
          </a:bodyPr>
          <a:p>
            <a:pPr marL="285840" indent="-284760">
              <a:lnSpc>
                <a:spcPct val="140000"/>
              </a:lnSpc>
              <a:buClr>
                <a:srgbClr val="000000"/>
              </a:buClr>
              <a:buFont typeface="Noto Sans Symbols"/>
              <a:buChar char="▪"/>
            </a:pPr>
            <a:r>
              <a:rPr b="0" lang="en-IN" sz="2200" spc="-1" strike="noStrike">
                <a:solidFill>
                  <a:srgbClr val="000000"/>
                </a:solidFill>
                <a:latin typeface="Calibri"/>
                <a:ea typeface="Calibri"/>
              </a:rPr>
              <a:t>DevOps is the combination of cultural philosophies, practices, and tools that increases an organization’s ability to deliver (Deploy and Support) applications and services at high velocity and become more effective</a:t>
            </a:r>
            <a:endParaRPr b="0" lang="en-IN" sz="2200" spc="-1" strike="noStrike">
              <a:latin typeface="Arial"/>
            </a:endParaRPr>
          </a:p>
        </p:txBody>
      </p:sp>
      <p:pic>
        <p:nvPicPr>
          <p:cNvPr id="515" name="Google Shape;139;p4" descr=""/>
          <p:cNvPicPr/>
          <p:nvPr/>
        </p:nvPicPr>
        <p:blipFill>
          <a:blip r:embed="rId1"/>
          <a:stretch/>
        </p:blipFill>
        <p:spPr>
          <a:xfrm>
            <a:off x="4948560" y="3110040"/>
            <a:ext cx="3915720" cy="3214440"/>
          </a:xfrm>
          <a:prstGeom prst="rect">
            <a:avLst/>
          </a:prstGeom>
          <a:ln>
            <a:noFill/>
          </a:ln>
        </p:spPr>
      </p:pic>
      <p:pic>
        <p:nvPicPr>
          <p:cNvPr id="516" name="Google Shape;140;p4" descr=""/>
          <p:cNvPicPr/>
          <p:nvPr/>
        </p:nvPicPr>
        <p:blipFill>
          <a:blip r:embed="rId2"/>
          <a:stretch/>
        </p:blipFill>
        <p:spPr>
          <a:xfrm>
            <a:off x="252360" y="3124800"/>
            <a:ext cx="4402440" cy="3199680"/>
          </a:xfrm>
          <a:prstGeom prst="rect">
            <a:avLst/>
          </a:prstGeom>
          <a:ln>
            <a:noFill/>
          </a:ln>
        </p:spPr>
      </p:pic>
      <p:sp>
        <p:nvSpPr>
          <p:cNvPr id="517" name="CustomShape 2"/>
          <p:cNvSpPr/>
          <p:nvPr/>
        </p:nvSpPr>
        <p:spPr>
          <a:xfrm>
            <a:off x="83520" y="532800"/>
            <a:ext cx="6092280" cy="4568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c00000"/>
                </a:solidFill>
                <a:latin typeface="Calibri"/>
                <a:ea typeface="Calibri"/>
              </a:rPr>
              <a:t>DevOps</a:t>
            </a:r>
            <a:endParaRPr b="0" lang="en-IN" sz="2400" spc="-1" strike="noStrike">
              <a:latin typeface="Arial"/>
            </a:endParaRPr>
          </a:p>
        </p:txBody>
      </p:sp>
    </p:spTree>
  </p:cSld>
  <p:timing>
    <p:tnLst>
      <p:par>
        <p:cTn id="478" dur="indefinite" restart="never" nodeType="tmRoot">
          <p:childTnLst>
            <p:seq>
              <p:cTn id="479" dur="indefinite" nodeType="mainSeq">
                <p:childTnLst>
                  <p:par>
                    <p:cTn id="480" fill="hold">
                      <p:stCondLst>
                        <p:cond delay="0"/>
                      </p:stCondLst>
                      <p:childTnLst>
                        <p:par>
                          <p:cTn id="481" fill="hold">
                            <p:stCondLst>
                              <p:cond delay="0"/>
                            </p:stCondLst>
                            <p:childTnLst>
                              <p:par>
                                <p:cTn id="482" nodeType="withEffect" fill="hold" presetClass="entr" presetID="1">
                                  <p:stCondLst>
                                    <p:cond delay="0"/>
                                  </p:stCondLst>
                                  <p:childTnLst>
                                    <p:set>
                                      <p:cBhvr>
                                        <p:cTn id="483" dur="1" fill="hold">
                                          <p:stCondLst>
                                            <p:cond delay="0"/>
                                          </p:stCondLst>
                                        </p:cTn>
                                        <p:tgtEl>
                                          <p:spTgt spid="516"/>
                                        </p:tgtEl>
                                        <p:attrNameLst>
                                          <p:attrName>style.visibility</p:attrName>
                                        </p:attrNameLst>
                                      </p:cBhvr>
                                      <p:to>
                                        <p:strVal val="visible"/>
                                      </p:to>
                                    </p:set>
                                  </p:childTnLst>
                                </p:cTn>
                              </p:par>
                              <p:par>
                                <p:cTn id="484" nodeType="withEffect" fill="hold" presetClass="entr" presetID="1">
                                  <p:stCondLst>
                                    <p:cond delay="0"/>
                                  </p:stCondLst>
                                  <p:childTnLst>
                                    <p:set>
                                      <p:cBhvr>
                                        <p:cTn id="485"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83520" y="1229400"/>
            <a:ext cx="10901160" cy="6001200"/>
          </a:xfrm>
          <a:prstGeom prst="rect">
            <a:avLst/>
          </a:prstGeom>
          <a:noFill/>
          <a:ln>
            <a:noFill/>
          </a:ln>
        </p:spPr>
        <p:style>
          <a:lnRef idx="0"/>
          <a:fillRef idx="0"/>
          <a:effectRef idx="0"/>
          <a:fontRef idx="minor"/>
        </p:style>
        <p:txBody>
          <a:bodyPr lIns="90000" rIns="90000" tIns="45000" bIns="45000">
            <a:normAutofit/>
          </a:bodyPr>
          <a:p>
            <a:pPr>
              <a:lnSpc>
                <a:spcPct val="100000"/>
              </a:lnSpc>
            </a:pPr>
            <a:endParaRPr b="0" lang="en-IN" sz="1800" spc="-1" strike="noStrike">
              <a:latin typeface="Arial"/>
            </a:endParaRPr>
          </a:p>
          <a:p>
            <a:pPr marL="285840" indent="-284760">
              <a:lnSpc>
                <a:spcPct val="140000"/>
              </a:lnSpc>
              <a:buClr>
                <a:srgbClr val="000000"/>
              </a:buClr>
              <a:buFont typeface="Noto Sans Symbols"/>
              <a:buChar char="▪"/>
            </a:pPr>
            <a:r>
              <a:rPr b="0" lang="en-IN" sz="2200" spc="-1" strike="noStrike">
                <a:solidFill>
                  <a:srgbClr val="000000"/>
                </a:solidFill>
                <a:latin typeface="Calibri"/>
                <a:ea typeface="Calibri"/>
              </a:rPr>
              <a:t>Its the blending of the terms development and operations, meant to represent a collaborative or shared approach to the tasks performed by a company’s </a:t>
            </a:r>
            <a:r>
              <a:rPr b="1" i="1" lang="en-IN" sz="2200" spc="-1" strike="noStrike">
                <a:solidFill>
                  <a:srgbClr val="ff0000"/>
                </a:solidFill>
                <a:latin typeface="Calibri"/>
                <a:ea typeface="Calibri"/>
              </a:rPr>
              <a:t>Application Development teams</a:t>
            </a:r>
            <a:r>
              <a:rPr b="0" lang="en-IN" sz="2200" spc="-1" strike="noStrike">
                <a:solidFill>
                  <a:srgbClr val="000000"/>
                </a:solidFill>
                <a:latin typeface="Calibri"/>
                <a:ea typeface="Calibri"/>
              </a:rPr>
              <a:t> (following SDLC) and </a:t>
            </a:r>
            <a:r>
              <a:rPr b="1" i="1" lang="en-IN" sz="2200" spc="-1" strike="noStrike">
                <a:solidFill>
                  <a:srgbClr val="ff0000"/>
                </a:solidFill>
                <a:latin typeface="Calibri"/>
                <a:ea typeface="Calibri"/>
              </a:rPr>
              <a:t>IT operations teams </a:t>
            </a:r>
            <a:r>
              <a:rPr b="0" lang="en-IN" sz="2200" spc="-1" strike="noStrike">
                <a:solidFill>
                  <a:srgbClr val="000000"/>
                </a:solidFill>
                <a:latin typeface="Calibri"/>
                <a:ea typeface="Calibri"/>
              </a:rPr>
              <a:t>which sets-up processes and services to support utilization and management of the companies IT Infrastructure (hardware and software), for both internal and external clients. </a:t>
            </a:r>
            <a:endParaRPr b="0" lang="en-IN" sz="2200" spc="-1" strike="noStrike">
              <a:latin typeface="Arial"/>
            </a:endParaRPr>
          </a:p>
          <a:p>
            <a:pPr marL="285840" indent="-284760">
              <a:lnSpc>
                <a:spcPct val="140000"/>
              </a:lnSpc>
              <a:buClr>
                <a:srgbClr val="000000"/>
              </a:buClr>
              <a:buFont typeface="Noto Sans Symbols"/>
              <a:buChar char="▪"/>
            </a:pPr>
            <a:r>
              <a:rPr b="0" lang="en-IN" sz="2200" spc="-1" strike="noStrike">
                <a:solidFill>
                  <a:srgbClr val="000000"/>
                </a:solidFill>
                <a:latin typeface="Calibri"/>
                <a:ea typeface="Calibri"/>
              </a:rPr>
              <a:t>The term DevOps is also used as an operational philosophy that promotes better communication and knowledge between the above two Dev and Ops teams</a:t>
            </a:r>
            <a:endParaRPr b="0" lang="en-IN" sz="2200" spc="-1" strike="noStrike">
              <a:latin typeface="Arial"/>
            </a:endParaRPr>
          </a:p>
        </p:txBody>
      </p:sp>
      <p:sp>
        <p:nvSpPr>
          <p:cNvPr id="519" name="CustomShape 2"/>
          <p:cNvSpPr/>
          <p:nvPr/>
        </p:nvSpPr>
        <p:spPr>
          <a:xfrm>
            <a:off x="83520" y="532800"/>
            <a:ext cx="6092280" cy="4568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c00000"/>
                </a:solidFill>
                <a:latin typeface="Calibri"/>
                <a:ea typeface="Calibri"/>
              </a:rPr>
              <a:t>DevOps</a:t>
            </a:r>
            <a:endParaRPr b="0" lang="en-IN" sz="2400" spc="-1" strike="noStrike">
              <a:latin typeface="Arial"/>
            </a:endParaRPr>
          </a:p>
        </p:txBody>
      </p:sp>
    </p:spTree>
  </p:cSld>
  <p:timing>
    <p:tnLst>
      <p:par>
        <p:cTn id="486" dur="indefinite" restart="never" nodeType="tmRoot">
          <p:childTnLst>
            <p:seq>
              <p:cTn id="487"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112680" y="534600"/>
            <a:ext cx="6366600" cy="4568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c00000"/>
                </a:solidFill>
                <a:latin typeface="Calibri"/>
                <a:ea typeface="Calibri"/>
              </a:rPr>
              <a:t>What is DevOps : Context</a:t>
            </a:r>
            <a:endParaRPr b="0" lang="en-IN" sz="2400" spc="-1" strike="noStrike">
              <a:latin typeface="Arial"/>
            </a:endParaRPr>
          </a:p>
        </p:txBody>
      </p:sp>
      <p:sp>
        <p:nvSpPr>
          <p:cNvPr id="521" name="CustomShape 2"/>
          <p:cNvSpPr/>
          <p:nvPr/>
        </p:nvSpPr>
        <p:spPr>
          <a:xfrm>
            <a:off x="112680" y="1173240"/>
            <a:ext cx="10735920" cy="4743720"/>
          </a:xfrm>
          <a:prstGeom prst="rect">
            <a:avLst/>
          </a:prstGeom>
          <a:noFill/>
          <a:ln>
            <a:noFill/>
          </a:ln>
        </p:spPr>
        <p:style>
          <a:lnRef idx="0"/>
          <a:fillRef idx="0"/>
          <a:effectRef idx="0"/>
          <a:fontRef idx="minor"/>
        </p:style>
        <p:txBody>
          <a:bodyPr lIns="90000" rIns="90000" tIns="45000" bIns="45000"/>
          <a:p>
            <a:pPr marL="285840" indent="-284760">
              <a:lnSpc>
                <a:spcPct val="110000"/>
              </a:lnSpc>
              <a:buClr>
                <a:srgbClr val="000000"/>
              </a:buClr>
              <a:buFont typeface="Noto Sans Symbols"/>
              <a:buChar char="▪"/>
            </a:pPr>
            <a:r>
              <a:rPr b="1" lang="en-IN" sz="2200" spc="-1" strike="noStrike">
                <a:solidFill>
                  <a:srgbClr val="000000"/>
                </a:solidFill>
                <a:latin typeface="Calibri"/>
                <a:ea typeface="Calibri"/>
              </a:rPr>
              <a:t>DevOps</a:t>
            </a:r>
            <a:r>
              <a:rPr b="0" lang="en-IN" sz="2200" spc="-1" strike="noStrike">
                <a:solidFill>
                  <a:srgbClr val="000000"/>
                </a:solidFill>
                <a:latin typeface="Calibri"/>
                <a:ea typeface="Calibri"/>
              </a:rPr>
              <a:t> looks to make the enterprise processes faster, more efficient, and more reliable with the intention of increasing the Business value </a:t>
            </a:r>
            <a:endParaRPr b="0" lang="en-IN" sz="2200" spc="-1" strike="noStrike">
              <a:latin typeface="Arial"/>
            </a:endParaRPr>
          </a:p>
          <a:p>
            <a:pPr marL="285840" indent="-284760">
              <a:lnSpc>
                <a:spcPct val="110000"/>
              </a:lnSpc>
              <a:spcBef>
                <a:spcPts val="601"/>
              </a:spcBef>
              <a:buClr>
                <a:srgbClr val="000000"/>
              </a:buClr>
              <a:buFont typeface="Noto Sans Symbols"/>
              <a:buChar char="▪"/>
            </a:pPr>
            <a:r>
              <a:rPr b="0" lang="en-IN" sz="2200" spc="-1" strike="noStrike">
                <a:solidFill>
                  <a:srgbClr val="000000"/>
                </a:solidFill>
                <a:latin typeface="Calibri"/>
                <a:ea typeface="Calibri"/>
              </a:rPr>
              <a:t>Repetitive manual labor, which is error prone, is removed whenever possible</a:t>
            </a:r>
            <a:endParaRPr b="0" lang="en-IN" sz="2200" spc="-1" strike="noStrike">
              <a:latin typeface="Arial"/>
            </a:endParaRPr>
          </a:p>
          <a:p>
            <a:pPr marL="285840" indent="-284760">
              <a:lnSpc>
                <a:spcPct val="110000"/>
              </a:lnSpc>
              <a:spcBef>
                <a:spcPts val="601"/>
              </a:spcBef>
              <a:buClr>
                <a:srgbClr val="000000"/>
              </a:buClr>
              <a:buFont typeface="Noto Sans Symbols"/>
              <a:buChar char="▪"/>
            </a:pPr>
            <a:r>
              <a:rPr b="0" lang="en-IN" sz="2200" spc="-1" strike="noStrike">
                <a:solidFill>
                  <a:srgbClr val="000000"/>
                </a:solidFill>
                <a:latin typeface="Calibri"/>
                <a:ea typeface="Calibri"/>
              </a:rPr>
              <a:t>DevOps in a sense is an extension of the agile way of doing things where you can deliver functionality incrementally and at a faster rate. It also follows one of the agile manifesto principles which is Individuals and interactions are more important over process and tools. </a:t>
            </a:r>
            <a:endParaRPr b="0" lang="en-IN" sz="2200" spc="-1" strike="noStrike">
              <a:latin typeface="Arial"/>
            </a:endParaRPr>
          </a:p>
          <a:p>
            <a:pPr marL="285840" indent="-284760">
              <a:lnSpc>
                <a:spcPct val="110000"/>
              </a:lnSpc>
              <a:spcBef>
                <a:spcPts val="601"/>
              </a:spcBef>
              <a:buClr>
                <a:srgbClr val="000000"/>
              </a:buClr>
              <a:buFont typeface="Noto Sans Symbols"/>
              <a:buChar char="▪"/>
            </a:pPr>
            <a:r>
              <a:rPr b="0" lang="en-IN" sz="2200" spc="-1" strike="noStrike">
                <a:solidFill>
                  <a:srgbClr val="000000"/>
                </a:solidFill>
                <a:latin typeface="Calibri"/>
                <a:ea typeface="Calibri"/>
              </a:rPr>
              <a:t>Deployment systems, maintained by DevOps engineers, can make the deliveries not only at the end of Scrum cycles with a periodicity of two to four weeks but even faster (could even be many times a day) and be more efficient. </a:t>
            </a:r>
            <a:endParaRPr b="0" lang="en-IN" sz="2200" spc="-1" strike="noStrike">
              <a:latin typeface="Arial"/>
            </a:endParaRPr>
          </a:p>
        </p:txBody>
      </p:sp>
    </p:spTree>
  </p:cSld>
  <p:timing>
    <p:tnLst>
      <p:par>
        <p:cTn id="488" dur="indefinite" restart="never" nodeType="tmRoot">
          <p:childTnLst>
            <p:seq>
              <p:cTn id="489"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112680" y="534600"/>
            <a:ext cx="9102600" cy="4568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c00000"/>
                </a:solidFill>
                <a:latin typeface="Calibri"/>
                <a:ea typeface="Calibri"/>
              </a:rPr>
              <a:t>DevOps Pipeline and Supporting Pillars</a:t>
            </a:r>
            <a:endParaRPr b="0" lang="en-IN" sz="2400" spc="-1" strike="noStrike">
              <a:latin typeface="Arial"/>
            </a:endParaRPr>
          </a:p>
        </p:txBody>
      </p:sp>
      <p:sp>
        <p:nvSpPr>
          <p:cNvPr id="523" name="CustomShape 2"/>
          <p:cNvSpPr/>
          <p:nvPr/>
        </p:nvSpPr>
        <p:spPr>
          <a:xfrm>
            <a:off x="56160" y="4017240"/>
            <a:ext cx="12078360" cy="2974320"/>
          </a:xfrm>
          <a:prstGeom prst="rect">
            <a:avLst/>
          </a:prstGeom>
          <a:noFill/>
          <a:ln>
            <a:noFill/>
          </a:ln>
        </p:spPr>
        <p:style>
          <a:lnRef idx="0"/>
          <a:fillRef idx="0"/>
          <a:effectRef idx="0"/>
          <a:fontRef idx="minor"/>
        </p:style>
        <p:txBody>
          <a:bodyPr lIns="90000" rIns="90000" tIns="0" bIns="0">
            <a:normAutofit/>
          </a:bodyPr>
          <a:p>
            <a:pPr marL="343080" indent="-342000">
              <a:lnSpc>
                <a:spcPct val="100000"/>
              </a:lnSpc>
              <a:buClr>
                <a:srgbClr val="000000"/>
              </a:buClr>
              <a:buFont typeface="Noto Sans Symbols"/>
              <a:buChar char="▪"/>
            </a:pPr>
            <a:r>
              <a:rPr b="0" lang="en-IN" sz="2000" spc="-1" strike="noStrike">
                <a:solidFill>
                  <a:srgbClr val="000000"/>
                </a:solidFill>
                <a:latin typeface="Calibri"/>
                <a:ea typeface="Calibri"/>
              </a:rPr>
              <a:t>There are four common themes or </a:t>
            </a:r>
            <a:r>
              <a:rPr b="0" lang="en-IN" sz="1800" spc="-1" strike="noStrike">
                <a:solidFill>
                  <a:srgbClr val="000000"/>
                </a:solidFill>
                <a:latin typeface="Calibri"/>
                <a:ea typeface="Calibri"/>
              </a:rPr>
              <a:t>pillars</a:t>
            </a:r>
            <a:r>
              <a:rPr b="0" lang="en-IN" sz="2000" spc="-1" strike="noStrike">
                <a:solidFill>
                  <a:srgbClr val="000000"/>
                </a:solidFill>
                <a:latin typeface="Calibri"/>
                <a:ea typeface="Calibri"/>
              </a:rPr>
              <a:t> that any team or organization looking to implement DevOps needs to focus its time and resources on.</a:t>
            </a:r>
            <a:endParaRPr b="0" lang="en-IN" sz="2000" spc="-1" strike="noStrike">
              <a:latin typeface="Arial"/>
            </a:endParaRPr>
          </a:p>
          <a:p>
            <a:pPr lvl="1" marL="800280" indent="-342000">
              <a:lnSpc>
                <a:spcPct val="100000"/>
              </a:lnSpc>
              <a:spcBef>
                <a:spcPts val="400"/>
              </a:spcBef>
              <a:buClr>
                <a:srgbClr val="000000"/>
              </a:buClr>
              <a:buFont typeface="Arial"/>
              <a:buChar char="•"/>
            </a:pPr>
            <a:r>
              <a:rPr b="0" lang="en-IN" sz="2000" spc="-1" strike="noStrike">
                <a:solidFill>
                  <a:srgbClr val="000000"/>
                </a:solidFill>
                <a:latin typeface="Calibri"/>
                <a:ea typeface="Calibri"/>
              </a:rPr>
              <a:t>Collaboration</a:t>
            </a:r>
            <a:endParaRPr b="0" lang="en-IN" sz="2000" spc="-1" strike="noStrike">
              <a:latin typeface="Arial"/>
            </a:endParaRPr>
          </a:p>
          <a:p>
            <a:pPr lvl="1" marL="800280" indent="-342000">
              <a:lnSpc>
                <a:spcPct val="100000"/>
              </a:lnSpc>
              <a:buClr>
                <a:srgbClr val="000000"/>
              </a:buClr>
              <a:buFont typeface="Arial"/>
              <a:buChar char="•"/>
            </a:pPr>
            <a:r>
              <a:rPr b="0" lang="en-IN" sz="2000" spc="-1" strike="noStrike">
                <a:solidFill>
                  <a:srgbClr val="000000"/>
                </a:solidFill>
                <a:latin typeface="Calibri"/>
                <a:ea typeface="Calibri"/>
              </a:rPr>
              <a:t>Affinity</a:t>
            </a:r>
            <a:endParaRPr b="0" lang="en-IN" sz="2000" spc="-1" strike="noStrike">
              <a:latin typeface="Arial"/>
            </a:endParaRPr>
          </a:p>
          <a:p>
            <a:pPr lvl="1" marL="800280" indent="-342000">
              <a:lnSpc>
                <a:spcPct val="100000"/>
              </a:lnSpc>
              <a:buClr>
                <a:srgbClr val="000000"/>
              </a:buClr>
              <a:buFont typeface="Arial"/>
              <a:buChar char="•"/>
            </a:pPr>
            <a:r>
              <a:rPr b="0" lang="en-IN" sz="2000" spc="-1" strike="noStrike">
                <a:solidFill>
                  <a:srgbClr val="000000"/>
                </a:solidFill>
                <a:latin typeface="Calibri"/>
                <a:ea typeface="Calibri"/>
              </a:rPr>
              <a:t>Tools</a:t>
            </a:r>
            <a:endParaRPr b="0" lang="en-IN" sz="2000" spc="-1" strike="noStrike">
              <a:latin typeface="Arial"/>
            </a:endParaRPr>
          </a:p>
          <a:p>
            <a:pPr lvl="1" marL="800280" indent="-342000">
              <a:lnSpc>
                <a:spcPct val="100000"/>
              </a:lnSpc>
              <a:buClr>
                <a:srgbClr val="000000"/>
              </a:buClr>
              <a:buFont typeface="Arial"/>
              <a:buChar char="•"/>
            </a:pPr>
            <a:r>
              <a:rPr b="0" lang="en-IN" sz="2000" spc="-1" strike="noStrike">
                <a:solidFill>
                  <a:srgbClr val="000000"/>
                </a:solidFill>
                <a:latin typeface="Calibri"/>
                <a:ea typeface="Calibri"/>
              </a:rPr>
              <a:t>Scaling</a:t>
            </a:r>
            <a:endParaRPr b="0" lang="en-IN" sz="2000" spc="-1" strike="noStrike">
              <a:latin typeface="Arial"/>
            </a:endParaRPr>
          </a:p>
          <a:p>
            <a:pPr>
              <a:lnSpc>
                <a:spcPct val="100000"/>
              </a:lnSpc>
              <a:spcBef>
                <a:spcPts val="400"/>
              </a:spcBef>
            </a:pPr>
            <a:r>
              <a:rPr b="0" lang="en-IN" sz="2000" spc="-1" strike="noStrike">
                <a:solidFill>
                  <a:srgbClr val="000000"/>
                </a:solidFill>
                <a:latin typeface="Calibri"/>
                <a:ea typeface="Calibri"/>
              </a:rPr>
              <a:t>The combination of these pillars enables addressing of the cultural and technical aspects of this DevOps organization</a:t>
            </a:r>
            <a:endParaRPr b="0" lang="en-IN" sz="2000" spc="-1" strike="noStrike">
              <a:latin typeface="Arial"/>
            </a:endParaRPr>
          </a:p>
        </p:txBody>
      </p:sp>
      <p:pic>
        <p:nvPicPr>
          <p:cNvPr id="524" name="Google Shape;161;p7" descr=""/>
          <p:cNvPicPr/>
          <p:nvPr/>
        </p:nvPicPr>
        <p:blipFill>
          <a:blip r:embed="rId1"/>
          <a:stretch/>
        </p:blipFill>
        <p:spPr>
          <a:xfrm>
            <a:off x="1228680" y="1407960"/>
            <a:ext cx="8814600" cy="2365920"/>
          </a:xfrm>
          <a:prstGeom prst="rect">
            <a:avLst/>
          </a:prstGeom>
          <a:ln>
            <a:noFill/>
          </a:ln>
        </p:spPr>
      </p:pic>
    </p:spTree>
  </p:cSld>
  <p:timing>
    <p:tnLst>
      <p:par>
        <p:cTn id="490" dur="indefinite" restart="never" nodeType="tmRoot">
          <p:childTnLst>
            <p:seq>
              <p:cTn id="491"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25" name="Group 1"/>
          <p:cNvGrpSpPr/>
          <p:nvPr/>
        </p:nvGrpSpPr>
        <p:grpSpPr>
          <a:xfrm>
            <a:off x="314280" y="349920"/>
            <a:ext cx="11517480" cy="6216840"/>
            <a:chOff x="314280" y="349920"/>
            <a:chExt cx="11517480" cy="6216840"/>
          </a:xfrm>
        </p:grpSpPr>
        <p:sp>
          <p:nvSpPr>
            <p:cNvPr id="526" name="CustomShape 2"/>
            <p:cNvSpPr/>
            <p:nvPr/>
          </p:nvSpPr>
          <p:spPr>
            <a:xfrm>
              <a:off x="11786400" y="360720"/>
              <a:ext cx="44640" cy="1065960"/>
            </a:xfrm>
            <a:prstGeom prst="rect">
              <a:avLst/>
            </a:prstGeom>
            <a:solidFill>
              <a:srgbClr val="f4b081"/>
            </a:solidFill>
            <a:ln>
              <a:noFill/>
            </a:ln>
          </p:spPr>
          <p:style>
            <a:lnRef idx="0"/>
            <a:fillRef idx="0"/>
            <a:effectRef idx="0"/>
            <a:fontRef idx="minor"/>
          </p:style>
        </p:sp>
        <p:sp>
          <p:nvSpPr>
            <p:cNvPr id="527" name="CustomShape 3"/>
            <p:cNvSpPr/>
            <p:nvPr/>
          </p:nvSpPr>
          <p:spPr>
            <a:xfrm rot="5400000">
              <a:off x="11276280" y="-160560"/>
              <a:ext cx="44640" cy="1065960"/>
            </a:xfrm>
            <a:prstGeom prst="rect">
              <a:avLst/>
            </a:prstGeom>
            <a:solidFill>
              <a:srgbClr val="f4b081"/>
            </a:solidFill>
            <a:ln>
              <a:noFill/>
            </a:ln>
          </p:spPr>
          <p:style>
            <a:lnRef idx="0"/>
            <a:fillRef idx="0"/>
            <a:effectRef idx="0"/>
            <a:fontRef idx="minor"/>
          </p:style>
        </p:sp>
        <p:sp>
          <p:nvSpPr>
            <p:cNvPr id="528" name="CustomShape 4"/>
            <p:cNvSpPr/>
            <p:nvPr/>
          </p:nvSpPr>
          <p:spPr>
            <a:xfrm rot="5400000">
              <a:off x="824760" y="6011280"/>
              <a:ext cx="44640" cy="1065960"/>
            </a:xfrm>
            <a:prstGeom prst="rect">
              <a:avLst/>
            </a:prstGeom>
            <a:solidFill>
              <a:srgbClr val="f4b081"/>
            </a:solidFill>
            <a:ln>
              <a:noFill/>
            </a:ln>
          </p:spPr>
          <p:style>
            <a:lnRef idx="0"/>
            <a:fillRef idx="0"/>
            <a:effectRef idx="0"/>
            <a:fontRef idx="minor"/>
          </p:style>
        </p:sp>
        <p:sp>
          <p:nvSpPr>
            <p:cNvPr id="529" name="CustomShape 5"/>
            <p:cNvSpPr/>
            <p:nvPr/>
          </p:nvSpPr>
          <p:spPr>
            <a:xfrm rot="10800000">
              <a:off x="315000" y="5490720"/>
              <a:ext cx="44640" cy="1065960"/>
            </a:xfrm>
            <a:prstGeom prst="rect">
              <a:avLst/>
            </a:prstGeom>
            <a:solidFill>
              <a:srgbClr val="f4b081"/>
            </a:solidFill>
            <a:ln>
              <a:noFill/>
            </a:ln>
          </p:spPr>
          <p:style>
            <a:lnRef idx="0"/>
            <a:fillRef idx="0"/>
            <a:effectRef idx="0"/>
            <a:fontRef idx="minor"/>
          </p:style>
        </p:sp>
      </p:grpSp>
    </p:spTree>
  </p:cSld>
  <p:timing>
    <p:tnLst>
      <p:par>
        <p:cTn id="492" dur="indefinite" restart="never" nodeType="tmRoot">
          <p:childTnLst>
            <p:seq>
              <p:cTn id="493"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372960" y="2390760"/>
            <a:ext cx="7496280" cy="63828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ea typeface="DejaVu Sans"/>
              </a:rPr>
              <a:t>DevOps</a:t>
            </a:r>
            <a:endParaRPr b="0" lang="en-IN" sz="3600" spc="-1" strike="noStrike">
              <a:latin typeface="Arial"/>
            </a:endParaRPr>
          </a:p>
        </p:txBody>
      </p:sp>
      <p:sp>
        <p:nvSpPr>
          <p:cNvPr id="531" name="CustomShape 2"/>
          <p:cNvSpPr/>
          <p:nvPr/>
        </p:nvSpPr>
        <p:spPr>
          <a:xfrm>
            <a:off x="1541160" y="3643920"/>
            <a:ext cx="1381320" cy="51624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800" spc="-1" strike="noStrike">
                <a:solidFill>
                  <a:srgbClr val="7030a0"/>
                </a:solidFill>
                <a:latin typeface="Calibri"/>
                <a:ea typeface="DejaVu Sans"/>
              </a:rPr>
              <a:t>Unit 5</a:t>
            </a:r>
            <a:endParaRPr b="0" lang="en-IN" sz="2800" spc="-1" strike="noStrike">
              <a:latin typeface="Arial"/>
            </a:endParaRPr>
          </a:p>
        </p:txBody>
      </p:sp>
    </p:spTree>
  </p:cSld>
  <p:timing>
    <p:tnLst>
      <p:par>
        <p:cTn id="494" dur="indefinite" restart="never" nodeType="tmRoot">
          <p:childTnLst>
            <p:seq>
              <p:cTn id="495"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124560" y="1284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ETHICS:  Software Engineering Code of Ethics and Professional Conduct</a:t>
            </a:r>
            <a:endParaRPr b="0" lang="en-IN" sz="2400" spc="-1" strike="noStrike">
              <a:latin typeface="Arial"/>
            </a:endParaRPr>
          </a:p>
        </p:txBody>
      </p:sp>
      <p:sp>
        <p:nvSpPr>
          <p:cNvPr id="361" name="CustomShape 2"/>
          <p:cNvSpPr/>
          <p:nvPr/>
        </p:nvSpPr>
        <p:spPr>
          <a:xfrm>
            <a:off x="198720" y="1268280"/>
            <a:ext cx="7223040" cy="5503680"/>
          </a:xfrm>
          <a:prstGeom prst="rect">
            <a:avLst/>
          </a:prstGeom>
          <a:noFill/>
          <a:ln>
            <a:noFill/>
          </a:ln>
        </p:spPr>
        <p:style>
          <a:lnRef idx="0"/>
          <a:fillRef idx="0"/>
          <a:effectRef idx="0"/>
          <a:fontRef idx="minor"/>
        </p:style>
      </p:sp>
      <p:sp>
        <p:nvSpPr>
          <p:cNvPr id="362" name="CustomShape 3"/>
          <p:cNvSpPr/>
          <p:nvPr/>
        </p:nvSpPr>
        <p:spPr>
          <a:xfrm>
            <a:off x="124560" y="1879920"/>
            <a:ext cx="11992320" cy="5684040"/>
          </a:xfrm>
          <a:prstGeom prst="rect">
            <a:avLst/>
          </a:prstGeom>
          <a:noFill/>
          <a:ln>
            <a:noFill/>
          </a:ln>
        </p:spPr>
        <p:style>
          <a:lnRef idx="0"/>
          <a:fillRef idx="0"/>
          <a:effectRef idx="0"/>
          <a:fontRef idx="minor"/>
        </p:style>
        <p:txBody>
          <a:bodyPr lIns="90000" rIns="90000" tIns="45000" bIns="45000"/>
          <a:p>
            <a:pPr>
              <a:lnSpc>
                <a:spcPct val="120000"/>
              </a:lnSpc>
              <a:spcBef>
                <a:spcPts val="601"/>
              </a:spcBef>
            </a:pPr>
            <a:r>
              <a:rPr b="0" lang="en-IN" sz="1500" spc="-1" strike="noStrike">
                <a:solidFill>
                  <a:srgbClr val="000000"/>
                </a:solidFill>
                <a:latin typeface="Calibri"/>
                <a:ea typeface="DejaVu Sans"/>
              </a:rPr>
              <a:t>These are eight principles</a:t>
            </a:r>
            <a:endParaRPr b="0" lang="en-IN" sz="1500" spc="-1" strike="noStrike">
              <a:latin typeface="Arial"/>
            </a:endParaRPr>
          </a:p>
          <a:p>
            <a:pPr marL="457200" indent="-456120">
              <a:lnSpc>
                <a:spcPct val="120000"/>
              </a:lnSpc>
              <a:spcBef>
                <a:spcPts val="601"/>
              </a:spcBef>
              <a:buClr>
                <a:srgbClr val="000000"/>
              </a:buClr>
              <a:buFont typeface="Calibri Light"/>
              <a:buAutoNum type="arabicPeriod"/>
            </a:pPr>
            <a:r>
              <a:rPr b="1" lang="en-IN" sz="1500" spc="-1" strike="noStrike">
                <a:solidFill>
                  <a:srgbClr val="000000"/>
                </a:solidFill>
                <a:latin typeface="Calibri"/>
                <a:ea typeface="DejaVu Sans"/>
              </a:rPr>
              <a:t>PUBLIC</a:t>
            </a:r>
            <a:r>
              <a:rPr b="0" lang="en-IN" sz="1500" spc="-1" strike="noStrike">
                <a:solidFill>
                  <a:srgbClr val="000000"/>
                </a:solidFill>
                <a:latin typeface="Calibri"/>
                <a:ea typeface="DejaVu Sans"/>
              </a:rPr>
              <a:t> - Software engineers shall act consistently with the public interest.</a:t>
            </a:r>
            <a:endParaRPr b="0" lang="en-IN" sz="1500" spc="-1" strike="noStrike">
              <a:latin typeface="Arial"/>
            </a:endParaRPr>
          </a:p>
          <a:p>
            <a:pPr marL="514440" indent="-513360">
              <a:lnSpc>
                <a:spcPct val="90000"/>
              </a:lnSpc>
              <a:spcBef>
                <a:spcPts val="1001"/>
              </a:spcBef>
              <a:buClr>
                <a:srgbClr val="000000"/>
              </a:buClr>
              <a:buFont typeface="Calibri Light"/>
              <a:buAutoNum type="arabicPeriod"/>
            </a:pPr>
            <a:r>
              <a:rPr b="1" lang="en-IN" sz="1500" spc="-1" strike="noStrike">
                <a:solidFill>
                  <a:srgbClr val="000000"/>
                </a:solidFill>
                <a:latin typeface="Calibri"/>
                <a:ea typeface="DejaVu Sans"/>
              </a:rPr>
              <a:t>CLIENT AND EMPLOYER</a:t>
            </a:r>
            <a:r>
              <a:rPr b="0" lang="en-IN" sz="1500" spc="-1" strike="noStrike">
                <a:solidFill>
                  <a:srgbClr val="000000"/>
                </a:solidFill>
                <a:latin typeface="Calibri"/>
                <a:ea typeface="DejaVu Sans"/>
              </a:rPr>
              <a:t> - Software engineers shall act in a manner that is in the best interests of their client or employer and that is consistent with the public interest.</a:t>
            </a:r>
            <a:endParaRPr b="0" lang="en-IN" sz="1500" spc="-1" strike="noStrike">
              <a:latin typeface="Arial"/>
            </a:endParaRPr>
          </a:p>
          <a:p>
            <a:pPr marL="514440" indent="-513360">
              <a:lnSpc>
                <a:spcPct val="90000"/>
              </a:lnSpc>
              <a:spcBef>
                <a:spcPts val="1001"/>
              </a:spcBef>
              <a:buClr>
                <a:srgbClr val="000000"/>
              </a:buClr>
              <a:buFont typeface="Calibri Light"/>
              <a:buAutoNum type="arabicPeriod"/>
            </a:pPr>
            <a:r>
              <a:rPr b="1" lang="en-IN" sz="1500" spc="-1" strike="noStrike">
                <a:solidFill>
                  <a:srgbClr val="000000"/>
                </a:solidFill>
                <a:latin typeface="Calibri"/>
                <a:ea typeface="DejaVu Sans"/>
              </a:rPr>
              <a:t>PRODUCT</a:t>
            </a:r>
            <a:r>
              <a:rPr b="0" lang="en-IN" sz="1500" spc="-1" strike="noStrike">
                <a:solidFill>
                  <a:srgbClr val="000000"/>
                </a:solidFill>
                <a:latin typeface="Calibri"/>
                <a:ea typeface="DejaVu Sans"/>
              </a:rPr>
              <a:t> - Software engineers shall ensure that their products and related modifications meet the highest professional standards possible.</a:t>
            </a:r>
            <a:endParaRPr b="0" lang="en-IN" sz="1500" spc="-1" strike="noStrike">
              <a:latin typeface="Arial"/>
            </a:endParaRPr>
          </a:p>
          <a:p>
            <a:pPr marL="514440" indent="-513360">
              <a:lnSpc>
                <a:spcPct val="90000"/>
              </a:lnSpc>
              <a:spcBef>
                <a:spcPts val="1001"/>
              </a:spcBef>
              <a:buClr>
                <a:srgbClr val="000000"/>
              </a:buClr>
              <a:buFont typeface="Calibri Light"/>
              <a:buAutoNum type="arabicPeriod"/>
            </a:pPr>
            <a:r>
              <a:rPr b="1" lang="en-IN" sz="1500" spc="-1" strike="noStrike">
                <a:solidFill>
                  <a:srgbClr val="000000"/>
                </a:solidFill>
                <a:latin typeface="Calibri"/>
                <a:ea typeface="DejaVu Sans"/>
              </a:rPr>
              <a:t>JUDGMENT</a:t>
            </a:r>
            <a:r>
              <a:rPr b="0" lang="en-IN" sz="1500" spc="-1" strike="noStrike">
                <a:solidFill>
                  <a:srgbClr val="000000"/>
                </a:solidFill>
                <a:latin typeface="Calibri"/>
                <a:ea typeface="DejaVu Sans"/>
              </a:rPr>
              <a:t> - Software engineers shall maintain integrity and independence in their professional judgment.</a:t>
            </a:r>
            <a:endParaRPr b="0" lang="en-IN" sz="1500" spc="-1" strike="noStrike">
              <a:latin typeface="Arial"/>
            </a:endParaRPr>
          </a:p>
          <a:p>
            <a:pPr marL="514440" indent="-513360">
              <a:lnSpc>
                <a:spcPct val="90000"/>
              </a:lnSpc>
              <a:spcBef>
                <a:spcPts val="1001"/>
              </a:spcBef>
              <a:buClr>
                <a:srgbClr val="000000"/>
              </a:buClr>
              <a:buFont typeface="Calibri Light"/>
              <a:buAutoNum type="arabicPeriod"/>
            </a:pPr>
            <a:r>
              <a:rPr b="1" lang="en-IN" sz="1500" spc="-1" strike="noStrike">
                <a:solidFill>
                  <a:srgbClr val="000000"/>
                </a:solidFill>
                <a:latin typeface="Calibri"/>
                <a:ea typeface="DejaVu Sans"/>
              </a:rPr>
              <a:t>MANAGEMENT</a:t>
            </a:r>
            <a:r>
              <a:rPr b="0" lang="en-IN" sz="1500" spc="-1" strike="noStrike">
                <a:solidFill>
                  <a:srgbClr val="000000"/>
                </a:solidFill>
                <a:latin typeface="Calibri"/>
                <a:ea typeface="DejaVu Sans"/>
              </a:rPr>
              <a:t> - Software engineering managers and leaders shall subscribe to and promote an ethical approach to the management of software development and maintenance.</a:t>
            </a:r>
            <a:endParaRPr b="0" lang="en-IN" sz="1500" spc="-1" strike="noStrike">
              <a:latin typeface="Arial"/>
            </a:endParaRPr>
          </a:p>
          <a:p>
            <a:pPr marL="514440" indent="-513360">
              <a:lnSpc>
                <a:spcPct val="90000"/>
              </a:lnSpc>
              <a:spcBef>
                <a:spcPts val="1001"/>
              </a:spcBef>
              <a:buClr>
                <a:srgbClr val="000000"/>
              </a:buClr>
              <a:buFont typeface="Calibri Light"/>
              <a:buAutoNum type="arabicPeriod"/>
            </a:pPr>
            <a:r>
              <a:rPr b="1" lang="en-IN" sz="1500" spc="-1" strike="noStrike">
                <a:solidFill>
                  <a:srgbClr val="000000"/>
                </a:solidFill>
                <a:latin typeface="Calibri"/>
                <a:ea typeface="DejaVu Sans"/>
              </a:rPr>
              <a:t>PROFESSION</a:t>
            </a:r>
            <a:r>
              <a:rPr b="0" lang="en-IN" sz="1500" spc="-1" strike="noStrike">
                <a:solidFill>
                  <a:srgbClr val="000000"/>
                </a:solidFill>
                <a:latin typeface="Calibri"/>
                <a:ea typeface="DejaVu Sans"/>
              </a:rPr>
              <a:t> - Software engineers shall advance the integrity and reputation of the profession consistent with the public interest.</a:t>
            </a:r>
            <a:endParaRPr b="0" lang="en-IN" sz="1500" spc="-1" strike="noStrike">
              <a:latin typeface="Arial"/>
            </a:endParaRPr>
          </a:p>
          <a:p>
            <a:pPr marL="514440" indent="-513360">
              <a:lnSpc>
                <a:spcPct val="90000"/>
              </a:lnSpc>
              <a:spcBef>
                <a:spcPts val="1001"/>
              </a:spcBef>
              <a:buClr>
                <a:srgbClr val="000000"/>
              </a:buClr>
              <a:buFont typeface="Calibri Light"/>
              <a:buAutoNum type="arabicPeriod"/>
            </a:pPr>
            <a:r>
              <a:rPr b="1" lang="en-IN" sz="1500" spc="-1" strike="noStrike">
                <a:solidFill>
                  <a:srgbClr val="000000"/>
                </a:solidFill>
                <a:latin typeface="Calibri"/>
                <a:ea typeface="DejaVu Sans"/>
              </a:rPr>
              <a:t>COLLEAGUES</a:t>
            </a:r>
            <a:r>
              <a:rPr b="0" lang="en-IN" sz="1500" spc="-1" strike="noStrike">
                <a:solidFill>
                  <a:srgbClr val="000000"/>
                </a:solidFill>
                <a:latin typeface="Calibri"/>
                <a:ea typeface="DejaVu Sans"/>
              </a:rPr>
              <a:t> - Software engineers shall be fair to and supportive of their colleagues.</a:t>
            </a:r>
            <a:endParaRPr b="0" lang="en-IN" sz="1500" spc="-1" strike="noStrike">
              <a:latin typeface="Arial"/>
            </a:endParaRPr>
          </a:p>
          <a:p>
            <a:pPr marL="514440" indent="-513360">
              <a:lnSpc>
                <a:spcPct val="90000"/>
              </a:lnSpc>
              <a:spcBef>
                <a:spcPts val="1001"/>
              </a:spcBef>
              <a:buClr>
                <a:srgbClr val="000000"/>
              </a:buClr>
              <a:buFont typeface="Calibri Light"/>
              <a:buAutoNum type="arabicPeriod"/>
            </a:pPr>
            <a:r>
              <a:rPr b="1" lang="en-IN" sz="1500" spc="-1" strike="noStrike">
                <a:solidFill>
                  <a:srgbClr val="000000"/>
                </a:solidFill>
                <a:latin typeface="Calibri"/>
                <a:ea typeface="DejaVu Sans"/>
              </a:rPr>
              <a:t>SELF</a:t>
            </a:r>
            <a:r>
              <a:rPr b="0" lang="en-IN" sz="1500" spc="-1" strike="noStrike">
                <a:solidFill>
                  <a:srgbClr val="000000"/>
                </a:solidFill>
                <a:latin typeface="Calibri"/>
                <a:ea typeface="DejaVu Sans"/>
              </a:rPr>
              <a:t> - Software engineers shall participate in lifelong learning regarding the practice of their profession and promote an ethical approach to the practice of the profession.</a:t>
            </a:r>
            <a:endParaRPr b="0" lang="en-IN" sz="1500" spc="-1" strike="noStrike">
              <a:latin typeface="Arial"/>
            </a:endParaRPr>
          </a:p>
        </p:txBody>
      </p:sp>
    </p:spTree>
  </p:cSld>
  <p:timing>
    <p:tnLst>
      <p:par>
        <p:cTn id="107" dur="indefinite" restart="never" nodeType="tmRoot">
          <p:childTnLst>
            <p:seq>
              <p:cTn id="108" dur="indefinite" nodeType="mainSeq">
                <p:childTnLst>
                  <p:par>
                    <p:cTn id="109" fill="hold">
                      <p:stCondLst>
                        <p:cond delay="0"/>
                      </p:stCondLst>
                      <p:childTnLst>
                        <p:par>
                          <p:cTn id="110" fill="hold">
                            <p:stCondLst>
                              <p:cond delay="0"/>
                            </p:stCondLst>
                            <p:childTnLst>
                              <p:par>
                                <p:cTn id="111" nodeType="withEffect" fill="hold" presetClass="entr" presetID="1">
                                  <p:stCondLst>
                                    <p:cond delay="0"/>
                                  </p:stCondLst>
                                  <p:endCondLst>
                                    <p:cond delay="5000"/>
                                  </p:endCondLst>
                                  <p:childTnLst>
                                    <p:set>
                                      <p:cBhvr>
                                        <p:cTn id="112" dur="1" fill="hold">
                                          <p:stCondLst>
                                            <p:cond delay="0"/>
                                          </p:stCondLst>
                                        </p:cTn>
                                        <p:tgtEl>
                                          <p:spTgt spid="361">
                                            <p:txEl>
                                              <p:pRg st="0" end="0"/>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362">
                                            <p:txEl>
                                              <p:pRg st="0" end="0"/>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362">
                                            <p:txEl>
                                              <p:pRg st="1" end="1"/>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362">
                                            <p:txEl>
                                              <p:pRg st="2" end="2"/>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362">
                                            <p:txEl>
                                              <p:pRg st="3" end="3"/>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362">
                                            <p:txEl>
                                              <p:pRg st="4" end="4"/>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362">
                                            <p:txEl>
                                              <p:pRg st="5" end="5"/>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362">
                                            <p:txEl>
                                              <p:pRg st="6" end="6"/>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362">
                                            <p:txEl>
                                              <p:pRg st="7" end="7"/>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362">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190800" y="1423800"/>
            <a:ext cx="10972440" cy="63828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ea typeface="DejaVu Sans"/>
              </a:rPr>
              <a:t>Terminologies, Concepts and Processes</a:t>
            </a:r>
            <a:endParaRPr b="0" lang="en-IN" sz="3600" spc="-1" strike="noStrike">
              <a:latin typeface="Arial"/>
            </a:endParaRPr>
          </a:p>
        </p:txBody>
      </p:sp>
      <p:pic>
        <p:nvPicPr>
          <p:cNvPr id="533" name="Picture 8" descr=""/>
          <p:cNvPicPr/>
          <p:nvPr/>
        </p:nvPicPr>
        <p:blipFill>
          <a:blip r:embed="rId1"/>
          <a:stretch/>
        </p:blipFill>
        <p:spPr>
          <a:xfrm>
            <a:off x="435600" y="2437560"/>
            <a:ext cx="4810680" cy="2639880"/>
          </a:xfrm>
          <a:prstGeom prst="rect">
            <a:avLst/>
          </a:prstGeom>
          <a:ln>
            <a:noFill/>
          </a:ln>
        </p:spPr>
      </p:pic>
    </p:spTree>
  </p:cSld>
  <p:timing>
    <p:tnLst>
      <p:par>
        <p:cTn id="496" dur="indefinite" restart="never" nodeType="tmRoot">
          <p:childTnLst>
            <p:seq>
              <p:cTn id="497"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103320" y="504720"/>
            <a:ext cx="1129500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c00000"/>
                </a:solidFill>
                <a:latin typeface="Calibri"/>
                <a:ea typeface="DejaVu Sans"/>
              </a:rPr>
              <a:t>Concepts, Terminologies and Processes associated with DevOps </a:t>
            </a:r>
            <a:endParaRPr b="0" lang="en-IN" sz="2400" spc="-1" strike="noStrike">
              <a:latin typeface="Arial"/>
            </a:endParaRPr>
          </a:p>
        </p:txBody>
      </p:sp>
      <p:sp>
        <p:nvSpPr>
          <p:cNvPr id="535" name="CustomShape 2"/>
          <p:cNvSpPr/>
          <p:nvPr/>
        </p:nvSpPr>
        <p:spPr>
          <a:xfrm>
            <a:off x="65160" y="996120"/>
            <a:ext cx="11561040" cy="1470240"/>
          </a:xfrm>
          <a:prstGeom prst="rect">
            <a:avLst/>
          </a:prstGeom>
          <a:noFill/>
          <a:ln>
            <a:noFill/>
          </a:ln>
        </p:spPr>
        <p:style>
          <a:lnRef idx="0"/>
          <a:fillRef idx="0"/>
          <a:effectRef idx="0"/>
          <a:fontRef idx="minor"/>
        </p:style>
        <p:txBody>
          <a:bodyPr lIns="90000" rIns="90000" tIns="45000" bIns="45000"/>
          <a:p>
            <a:pPr>
              <a:lnSpc>
                <a:spcPct val="120000"/>
              </a:lnSpc>
              <a:spcBef>
                <a:spcPts val="601"/>
              </a:spcBef>
              <a:spcAft>
                <a:spcPts val="601"/>
              </a:spcAft>
            </a:pPr>
            <a:r>
              <a:rPr b="0" lang="en-IN" sz="1800" spc="-1" strike="noStrike">
                <a:solidFill>
                  <a:srgbClr val="000000"/>
                </a:solidFill>
                <a:latin typeface="Calibri"/>
                <a:ea typeface="DejaVu Sans"/>
              </a:rPr>
              <a:t>Recap of some of the terminologies used as part of DevOps</a:t>
            </a:r>
            <a:endParaRPr b="0" lang="en-IN" sz="1800" spc="-1" strike="noStrike">
              <a:latin typeface="Arial"/>
            </a:endParaRPr>
          </a:p>
          <a:p>
            <a:pPr marL="457200" indent="-456120">
              <a:lnSpc>
                <a:spcPct val="100000"/>
              </a:lnSpc>
              <a:spcBef>
                <a:spcPts val="400"/>
              </a:spcBef>
              <a:buClr>
                <a:srgbClr val="000000"/>
              </a:buClr>
              <a:buFont typeface="Calibri Light"/>
              <a:buAutoNum type="arabicPeriod"/>
            </a:pPr>
            <a:r>
              <a:rPr b="0" lang="en-IN" sz="1800" spc="-1" strike="noStrike">
                <a:solidFill>
                  <a:srgbClr val="000000"/>
                </a:solidFill>
                <a:latin typeface="Calibri"/>
                <a:ea typeface="DejaVu Sans"/>
              </a:rPr>
              <a:t>SDLC (Waterfall Model, Agile Approach and model)</a:t>
            </a:r>
            <a:endParaRPr b="0" lang="en-IN" sz="1800" spc="-1" strike="noStrike">
              <a:latin typeface="Arial"/>
            </a:endParaRPr>
          </a:p>
          <a:p>
            <a:pPr marL="457200" indent="-456120">
              <a:lnSpc>
                <a:spcPct val="100000"/>
              </a:lnSpc>
              <a:spcBef>
                <a:spcPts val="400"/>
              </a:spcBef>
              <a:buClr>
                <a:srgbClr val="000000"/>
              </a:buClr>
              <a:buFont typeface="Calibri Light"/>
              <a:buAutoNum type="arabicPeriod"/>
            </a:pPr>
            <a:r>
              <a:rPr b="0" lang="en-IN" sz="1800" spc="-1" strike="noStrike">
                <a:solidFill>
                  <a:srgbClr val="000000"/>
                </a:solidFill>
                <a:latin typeface="Calibri"/>
                <a:ea typeface="DejaVu Sans"/>
              </a:rPr>
              <a:t>Operations Methodologies (ITSM, ITIL)</a:t>
            </a:r>
            <a:endParaRPr b="0" lang="en-IN" sz="1800" spc="-1" strike="noStrike">
              <a:latin typeface="Arial"/>
            </a:endParaRPr>
          </a:p>
          <a:p>
            <a:pPr marL="457200" indent="-456120">
              <a:lnSpc>
                <a:spcPct val="100000"/>
              </a:lnSpc>
              <a:spcBef>
                <a:spcPts val="400"/>
              </a:spcBef>
              <a:buClr>
                <a:srgbClr val="000000"/>
              </a:buClr>
              <a:buFont typeface="Calibri Light"/>
              <a:buAutoNum type="arabicPeriod"/>
            </a:pPr>
            <a:r>
              <a:rPr b="0" lang="en-IN" sz="1800" spc="-1" strike="noStrike">
                <a:solidFill>
                  <a:srgbClr val="000000"/>
                </a:solidFill>
                <a:latin typeface="Calibri"/>
                <a:ea typeface="DejaVu Sans"/>
              </a:rPr>
              <a:t>SCM terminologies associated with  Development, Release and Deployment concepts</a:t>
            </a:r>
            <a:endParaRPr b="0" lang="en-IN" sz="1800" spc="-1" strike="noStrike">
              <a:latin typeface="Arial"/>
            </a:endParaRPr>
          </a:p>
        </p:txBody>
      </p:sp>
      <p:graphicFrame>
        <p:nvGraphicFramePr>
          <p:cNvPr id="536" name="Table 3"/>
          <p:cNvGraphicFramePr/>
          <p:nvPr/>
        </p:nvGraphicFramePr>
        <p:xfrm>
          <a:off x="129960" y="2806560"/>
          <a:ext cx="9414360" cy="360000"/>
        </p:xfrm>
        <a:graphic>
          <a:graphicData uri="http://schemas.openxmlformats.org/drawingml/2006/table">
            <a:tbl>
              <a:tblPr/>
              <a:tblGrid>
                <a:gridCol w="4707360"/>
                <a:gridCol w="4707360"/>
              </a:tblGrid>
              <a:tr h="0">
                <a:tc>
                  <a:txBody>
                    <a:bodyPr/>
                    <a:p>
                      <a:pPr lvl="1" marL="914400" indent="-456120">
                        <a:lnSpc>
                          <a:spcPct val="100000"/>
                        </a:lnSpc>
                        <a:spcBef>
                          <a:spcPts val="300"/>
                        </a:spcBef>
                        <a:spcAft>
                          <a:spcPts val="300"/>
                        </a:spcAft>
                        <a:buClr>
                          <a:srgbClr val="c00000"/>
                        </a:buClr>
                        <a:buFont typeface="Calibri Light"/>
                        <a:buAutoNum type="arabicPeriod"/>
                      </a:pPr>
                      <a:r>
                        <a:rPr b="0" lang="en-IN" sz="2400" spc="-1" strike="noStrike">
                          <a:solidFill>
                            <a:srgbClr val="c00000"/>
                          </a:solidFill>
                          <a:latin typeface="Calibri"/>
                        </a:rPr>
                        <a:t>Version Control</a:t>
                      </a:r>
                      <a:endParaRPr b="0" lang="en-IN" sz="2400" spc="-1" strike="noStrike">
                        <a:latin typeface="Arial"/>
                      </a:endParaRPr>
                    </a:p>
                    <a:p>
                      <a:pPr lvl="1" marL="914400" indent="-456120">
                        <a:lnSpc>
                          <a:spcPct val="100000"/>
                        </a:lnSpc>
                        <a:spcBef>
                          <a:spcPts val="300"/>
                        </a:spcBef>
                        <a:spcAft>
                          <a:spcPts val="300"/>
                        </a:spcAft>
                        <a:buClr>
                          <a:srgbClr val="c00000"/>
                        </a:buClr>
                        <a:buFont typeface="Calibri Light"/>
                        <a:buAutoNum type="arabicPeriod"/>
                      </a:pPr>
                      <a:r>
                        <a:rPr b="0" lang="en-IN" sz="2400" spc="-1" strike="noStrike">
                          <a:solidFill>
                            <a:srgbClr val="c00000"/>
                          </a:solidFill>
                          <a:latin typeface="Calibri"/>
                        </a:rPr>
                        <a:t>Continuous Integration</a:t>
                      </a:r>
                      <a:endParaRPr b="0" lang="en-IN" sz="2400" spc="-1" strike="noStrike">
                        <a:latin typeface="Arial"/>
                      </a:endParaRPr>
                    </a:p>
                    <a:p>
                      <a:pPr lvl="1" marL="914400" indent="-456120">
                        <a:lnSpc>
                          <a:spcPct val="100000"/>
                        </a:lnSpc>
                        <a:spcBef>
                          <a:spcPts val="300"/>
                        </a:spcBef>
                        <a:spcAft>
                          <a:spcPts val="300"/>
                        </a:spcAft>
                        <a:buClr>
                          <a:srgbClr val="c00000"/>
                        </a:buClr>
                        <a:buFont typeface="Calibri Light"/>
                        <a:buAutoNum type="arabicPeriod"/>
                      </a:pPr>
                      <a:r>
                        <a:rPr b="0" lang="en-IN" sz="2400" spc="-1" strike="noStrike">
                          <a:solidFill>
                            <a:srgbClr val="c00000"/>
                          </a:solidFill>
                          <a:latin typeface="Calibri"/>
                        </a:rPr>
                        <a:t>Continuous Build</a:t>
                      </a:r>
                      <a:endParaRPr b="0" lang="en-IN" sz="2400" spc="-1" strike="noStrike">
                        <a:latin typeface="Arial"/>
                      </a:endParaRPr>
                    </a:p>
                  </a:txBody>
                  <a:tcPr marL="91440" marR="91440">
                    <a:noFill/>
                  </a:tcPr>
                </a:tc>
                <a:tc>
                  <a:txBody>
                    <a:bodyPr/>
                    <a:p>
                      <a:pPr lvl="1" marL="914400" indent="-456120">
                        <a:lnSpc>
                          <a:spcPct val="100000"/>
                        </a:lnSpc>
                        <a:spcBef>
                          <a:spcPts val="300"/>
                        </a:spcBef>
                        <a:spcAft>
                          <a:spcPts val="300"/>
                        </a:spcAft>
                        <a:buClr>
                          <a:srgbClr val="c00000"/>
                        </a:buClr>
                        <a:buFont typeface="Calibri Light"/>
                        <a:buAutoNum type="arabicPeriod"/>
                      </a:pPr>
                      <a:r>
                        <a:rPr b="0" lang="en-IN" sz="2400" spc="-1" strike="noStrike">
                          <a:solidFill>
                            <a:srgbClr val="c00000"/>
                          </a:solidFill>
                          <a:latin typeface="Calibri"/>
                        </a:rPr>
                        <a:t>Continuous Delivery</a:t>
                      </a:r>
                      <a:endParaRPr b="0" lang="en-IN" sz="2400" spc="-1" strike="noStrike">
                        <a:latin typeface="Arial"/>
                      </a:endParaRPr>
                    </a:p>
                    <a:p>
                      <a:pPr lvl="1" marL="914400" indent="-456120">
                        <a:lnSpc>
                          <a:spcPct val="100000"/>
                        </a:lnSpc>
                        <a:spcBef>
                          <a:spcPts val="300"/>
                        </a:spcBef>
                        <a:spcAft>
                          <a:spcPts val="300"/>
                        </a:spcAft>
                        <a:buClr>
                          <a:srgbClr val="c00000"/>
                        </a:buClr>
                        <a:buFont typeface="Calibri Light"/>
                        <a:buAutoNum type="arabicPeriod"/>
                      </a:pPr>
                      <a:r>
                        <a:rPr b="0" lang="en-IN" sz="2400" spc="-1" strike="noStrike">
                          <a:solidFill>
                            <a:srgbClr val="c00000"/>
                          </a:solidFill>
                          <a:latin typeface="Calibri"/>
                        </a:rPr>
                        <a:t>Continuous Testing</a:t>
                      </a:r>
                      <a:endParaRPr b="0" lang="en-IN" sz="2400" spc="-1" strike="noStrike">
                        <a:latin typeface="Arial"/>
                      </a:endParaRPr>
                    </a:p>
                    <a:p>
                      <a:pPr lvl="1" marL="914400" indent="-456120">
                        <a:lnSpc>
                          <a:spcPct val="100000"/>
                        </a:lnSpc>
                        <a:spcBef>
                          <a:spcPts val="300"/>
                        </a:spcBef>
                        <a:spcAft>
                          <a:spcPts val="300"/>
                        </a:spcAft>
                        <a:buClr>
                          <a:srgbClr val="c00000"/>
                        </a:buClr>
                        <a:buFont typeface="Calibri Light"/>
                        <a:buAutoNum type="arabicPeriod"/>
                      </a:pPr>
                      <a:r>
                        <a:rPr b="0" lang="en-IN" sz="2400" spc="-1" strike="noStrike">
                          <a:solidFill>
                            <a:srgbClr val="c00000"/>
                          </a:solidFill>
                          <a:latin typeface="Calibri"/>
                        </a:rPr>
                        <a:t>Continuous Deployment</a:t>
                      </a:r>
                      <a:endParaRPr b="0" lang="en-IN" sz="2400" spc="-1" strike="noStrike">
                        <a:latin typeface="Arial"/>
                      </a:endParaRPr>
                    </a:p>
                  </a:txBody>
                  <a:tcPr marL="91440" marR="91440">
                    <a:noFill/>
                  </a:tcPr>
                </a:tc>
              </a:tr>
            </a:tbl>
          </a:graphicData>
        </a:graphic>
      </p:graphicFrame>
      <p:sp>
        <p:nvSpPr>
          <p:cNvPr id="537" name="CustomShape 4"/>
          <p:cNvSpPr/>
          <p:nvPr/>
        </p:nvSpPr>
        <p:spPr>
          <a:xfrm>
            <a:off x="0" y="4537080"/>
            <a:ext cx="12350880" cy="1926360"/>
          </a:xfrm>
          <a:prstGeom prst="rect">
            <a:avLst/>
          </a:prstGeom>
          <a:noFill/>
          <a:ln>
            <a:noFill/>
          </a:ln>
        </p:spPr>
        <p:style>
          <a:lnRef idx="0"/>
          <a:fillRef idx="0"/>
          <a:effectRef idx="0"/>
          <a:fontRef idx="minor"/>
        </p:style>
        <p:txBody>
          <a:bodyPr lIns="90000" rIns="90000" tIns="45000" bIns="45000"/>
          <a:p>
            <a:pPr>
              <a:lnSpc>
                <a:spcPct val="100000"/>
              </a:lnSpc>
              <a:spcBef>
                <a:spcPts val="300"/>
              </a:spcBef>
              <a:spcAft>
                <a:spcPts val="300"/>
              </a:spcAft>
            </a:pPr>
            <a:r>
              <a:rPr b="1" lang="en-IN" sz="1800" spc="-1" strike="noStrike">
                <a:solidFill>
                  <a:srgbClr val="0070c0"/>
                </a:solidFill>
                <a:latin typeface="Calibri"/>
                <a:ea typeface="DejaVu Sans"/>
              </a:rPr>
              <a:t>Version Control</a:t>
            </a:r>
            <a:endParaRPr b="0" lang="en-IN" sz="1800" spc="-1" strike="noStrike">
              <a:latin typeface="Arial"/>
            </a:endParaRPr>
          </a:p>
          <a:p>
            <a:pPr marL="343080" indent="-342000">
              <a:lnSpc>
                <a:spcPct val="100000"/>
              </a:lnSpc>
              <a:spcAft>
                <a:spcPts val="300"/>
              </a:spcAft>
              <a:buClr>
                <a:srgbClr val="000000"/>
              </a:buClr>
              <a:buFont typeface="Arial"/>
              <a:buChar char="•"/>
            </a:pPr>
            <a:r>
              <a:rPr b="0" lang="en-IN" sz="1800" spc="-1" strike="noStrike">
                <a:solidFill>
                  <a:srgbClr val="000000"/>
                </a:solidFill>
                <a:latin typeface="Calibri"/>
                <a:ea typeface="DejaVu Sans"/>
              </a:rPr>
              <a:t>Version control systems like </a:t>
            </a:r>
            <a:r>
              <a:rPr b="1" lang="en-IN" sz="1800" spc="-1" strike="noStrike">
                <a:solidFill>
                  <a:srgbClr val="c00000"/>
                </a:solidFill>
                <a:latin typeface="Calibri"/>
                <a:ea typeface="DejaVu Sans"/>
              </a:rPr>
              <a:t>Git</a:t>
            </a:r>
            <a:r>
              <a:rPr b="0" lang="en-IN" sz="1800" spc="-1" strike="noStrike">
                <a:solidFill>
                  <a:srgbClr val="000000"/>
                </a:solidFill>
                <a:latin typeface="Calibri"/>
                <a:ea typeface="DejaVu Sans"/>
              </a:rPr>
              <a:t> record changes to files or sets of files stored within the system.</a:t>
            </a:r>
            <a:endParaRPr b="0" lang="en-IN" sz="1800" spc="-1" strike="noStrike">
              <a:latin typeface="Arial"/>
            </a:endParaRPr>
          </a:p>
          <a:p>
            <a:pPr marL="343080" indent="-342000">
              <a:lnSpc>
                <a:spcPct val="100000"/>
              </a:lnSpc>
              <a:spcBef>
                <a:spcPts val="300"/>
              </a:spcBef>
              <a:spcAft>
                <a:spcPts val="300"/>
              </a:spcAft>
              <a:buClr>
                <a:srgbClr val="000000"/>
              </a:buClr>
              <a:buFont typeface="Arial"/>
              <a:buChar char="•"/>
            </a:pPr>
            <a:r>
              <a:rPr b="0" lang="en-IN" sz="1800" spc="-1" strike="noStrike">
                <a:solidFill>
                  <a:srgbClr val="000000"/>
                </a:solidFill>
                <a:latin typeface="Calibri"/>
                <a:ea typeface="DejaVu Sans"/>
              </a:rPr>
              <a:t>Developers can make changes individually or within groups and save these changes through commits or revisions within the system in one way or another.</a:t>
            </a:r>
            <a:endParaRPr b="0" lang="en-IN" sz="1800" spc="-1" strike="noStrike">
              <a:latin typeface="Arial"/>
            </a:endParaRPr>
          </a:p>
          <a:p>
            <a:pPr marL="343080" indent="-342000">
              <a:lnSpc>
                <a:spcPct val="100000"/>
              </a:lnSpc>
              <a:spcBef>
                <a:spcPts val="300"/>
              </a:spcBef>
              <a:spcAft>
                <a:spcPts val="300"/>
              </a:spcAft>
              <a:buClr>
                <a:srgbClr val="000000"/>
              </a:buClr>
              <a:buFont typeface="Arial"/>
              <a:buChar char="•"/>
            </a:pPr>
            <a:r>
              <a:rPr b="0" lang="en-IN" sz="1800" spc="-1" strike="noStrike">
                <a:solidFill>
                  <a:srgbClr val="000000"/>
                </a:solidFill>
                <a:latin typeface="Calibri"/>
                <a:ea typeface="DejaVu Sans"/>
              </a:rPr>
              <a:t>Ability to commit, compare, merge &amp; restore past revisions to objects to the repository allows for richer cooperation and collaboration within and between teams and minimizes the risk.</a:t>
            </a:r>
            <a:endParaRPr b="0" lang="en-IN" sz="1800" spc="-1" strike="noStrike">
              <a:latin typeface="Arial"/>
            </a:endParaRPr>
          </a:p>
        </p:txBody>
      </p:sp>
    </p:spTree>
  </p:cSld>
  <p:timing>
    <p:tnLst>
      <p:par>
        <p:cTn id="498" dur="indefinite" restart="never" nodeType="tmRoot">
          <p:childTnLst>
            <p:seq>
              <p:cTn id="499"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97560" y="2820240"/>
            <a:ext cx="12191040" cy="3272040"/>
          </a:xfrm>
          <a:prstGeom prst="rect">
            <a:avLst/>
          </a:prstGeom>
          <a:noFill/>
          <a:ln>
            <a:noFill/>
          </a:ln>
        </p:spPr>
        <p:style>
          <a:lnRef idx="0"/>
          <a:fillRef idx="0"/>
          <a:effectRef idx="0"/>
          <a:fontRef idx="minor"/>
        </p:style>
        <p:txBody>
          <a:bodyPr lIns="90000" rIns="90000" tIns="45000" bIns="45000"/>
          <a:p>
            <a:pPr>
              <a:lnSpc>
                <a:spcPct val="100000"/>
              </a:lnSpc>
              <a:spcBef>
                <a:spcPts val="300"/>
              </a:spcBef>
              <a:spcAft>
                <a:spcPts val="300"/>
              </a:spcAft>
            </a:pPr>
            <a:endParaRPr b="0" lang="en-IN" sz="1800" spc="-1" strike="noStrike">
              <a:latin typeface="Arial"/>
            </a:endParaRPr>
          </a:p>
          <a:p>
            <a:pPr>
              <a:lnSpc>
                <a:spcPct val="100000"/>
              </a:lnSpc>
              <a:spcBef>
                <a:spcPts val="300"/>
              </a:spcBef>
              <a:spcAft>
                <a:spcPts val="300"/>
              </a:spcAft>
            </a:pPr>
            <a:endParaRPr b="0" lang="en-IN" sz="1800" spc="-1" strike="noStrike">
              <a:latin typeface="Arial"/>
            </a:endParaRPr>
          </a:p>
          <a:p>
            <a:pPr>
              <a:lnSpc>
                <a:spcPct val="100000"/>
              </a:lnSpc>
              <a:spcBef>
                <a:spcPts val="300"/>
              </a:spcBef>
              <a:spcAft>
                <a:spcPts val="300"/>
              </a:spcAft>
            </a:pPr>
            <a:endParaRPr b="0" lang="en-IN" sz="1800" spc="-1" strike="noStrike">
              <a:latin typeface="Arial"/>
            </a:endParaRPr>
          </a:p>
          <a:p>
            <a:pPr marL="343080" indent="-342000">
              <a:lnSpc>
                <a:spcPct val="100000"/>
              </a:lnSpc>
              <a:spcBef>
                <a:spcPts val="300"/>
              </a:spcBef>
              <a:spcAft>
                <a:spcPts val="300"/>
              </a:spcAft>
              <a:buClr>
                <a:srgbClr val="000000"/>
              </a:buClr>
              <a:buFont typeface="Arial"/>
              <a:buChar char="•"/>
            </a:pPr>
            <a:r>
              <a:rPr b="1" lang="en-IN" sz="1600" spc="-1" strike="noStrike">
                <a:solidFill>
                  <a:srgbClr val="000000"/>
                </a:solidFill>
                <a:latin typeface="Calibri"/>
                <a:ea typeface="DejaVu Sans"/>
              </a:rPr>
              <a:t>CI</a:t>
            </a:r>
            <a:r>
              <a:rPr b="0" lang="en-IN" sz="1600" spc="-1" strike="noStrike">
                <a:solidFill>
                  <a:srgbClr val="000000"/>
                </a:solidFill>
                <a:latin typeface="Calibri"/>
                <a:ea typeface="DejaVu Sans"/>
              </a:rPr>
              <a:t> involves continuously merging the code written by developers with a mainline or “master” branch, frequently throughout the day. </a:t>
            </a:r>
            <a:endParaRPr b="0" lang="en-IN" sz="1600" spc="-1" strike="noStrike">
              <a:latin typeface="Arial"/>
            </a:endParaRPr>
          </a:p>
          <a:p>
            <a:pPr marL="343080" indent="-342000">
              <a:lnSpc>
                <a:spcPct val="100000"/>
              </a:lnSpc>
              <a:spcBef>
                <a:spcPts val="300"/>
              </a:spcBef>
              <a:spcAft>
                <a:spcPts val="300"/>
              </a:spcAft>
              <a:buClr>
                <a:srgbClr val="000000"/>
              </a:buClr>
              <a:buFont typeface="Arial"/>
              <a:buChar char="•"/>
            </a:pPr>
            <a:r>
              <a:rPr b="0" lang="en-IN" sz="1600" spc="-1" strike="noStrike">
                <a:solidFill>
                  <a:srgbClr val="000000"/>
                </a:solidFill>
                <a:latin typeface="Calibri"/>
                <a:ea typeface="DejaVu Sans"/>
              </a:rPr>
              <a:t>Developers take a snap shot or branch code from a master branch and work on their individual components and check-in and merge the changes back into the (mainline or “master” branch from where they had taken a snap shot). Other developers too take a snap shot and do the same and this can happen concurrently. </a:t>
            </a:r>
            <a:endParaRPr b="0" lang="en-IN" sz="1600" spc="-1" strike="noStrike">
              <a:latin typeface="Arial"/>
            </a:endParaRPr>
          </a:p>
          <a:p>
            <a:pPr marL="343080" indent="-342000">
              <a:lnSpc>
                <a:spcPct val="100000"/>
              </a:lnSpc>
              <a:spcBef>
                <a:spcPts val="300"/>
              </a:spcBef>
              <a:spcAft>
                <a:spcPts val="300"/>
              </a:spcAft>
              <a:buClr>
                <a:srgbClr val="000000"/>
              </a:buClr>
              <a:buFont typeface="Arial"/>
              <a:buChar char="•"/>
            </a:pPr>
            <a:r>
              <a:rPr b="0" lang="en-IN" sz="1600" spc="-1" strike="noStrike">
                <a:solidFill>
                  <a:srgbClr val="000000"/>
                </a:solidFill>
                <a:latin typeface="Calibri"/>
                <a:ea typeface="DejaVu Sans"/>
              </a:rPr>
              <a:t>This merging of the code can happen multiple times through the day or in some periodicity and during merge if they find a merge conflicts, its resolved and then the code is merged</a:t>
            </a:r>
            <a:endParaRPr b="0" lang="en-IN" sz="1600" spc="-1" strike="noStrike">
              <a:latin typeface="Arial"/>
            </a:endParaRPr>
          </a:p>
        </p:txBody>
      </p:sp>
      <p:pic>
        <p:nvPicPr>
          <p:cNvPr id="539" name="Picture 3" descr=""/>
          <p:cNvPicPr/>
          <p:nvPr/>
        </p:nvPicPr>
        <p:blipFill>
          <a:blip r:embed="rId1"/>
          <a:stretch/>
        </p:blipFill>
        <p:spPr>
          <a:xfrm>
            <a:off x="97560" y="1525680"/>
            <a:ext cx="10175040" cy="2340720"/>
          </a:xfrm>
          <a:prstGeom prst="rect">
            <a:avLst/>
          </a:prstGeom>
          <a:ln>
            <a:noFill/>
          </a:ln>
        </p:spPr>
      </p:pic>
      <p:sp>
        <p:nvSpPr>
          <p:cNvPr id="540" name="CustomShape 2"/>
          <p:cNvSpPr/>
          <p:nvPr/>
        </p:nvSpPr>
        <p:spPr>
          <a:xfrm>
            <a:off x="0" y="1525680"/>
            <a:ext cx="10522080" cy="11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1" name="CustomShape 3"/>
          <p:cNvSpPr/>
          <p:nvPr/>
        </p:nvSpPr>
        <p:spPr>
          <a:xfrm>
            <a:off x="133560" y="537120"/>
            <a:ext cx="828648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c00000"/>
                </a:solidFill>
                <a:latin typeface="Calibri"/>
                <a:ea typeface="DejaVu Sans"/>
              </a:rPr>
              <a:t>DevOps – Pipeline : Continuous Integration (CI)</a:t>
            </a:r>
            <a:endParaRPr b="0" lang="en-IN" sz="2400" spc="-1" strike="noStrike">
              <a:latin typeface="Arial"/>
            </a:endParaRPr>
          </a:p>
        </p:txBody>
      </p:sp>
      <p:sp>
        <p:nvSpPr>
          <p:cNvPr id="542" name="CustomShape 4"/>
          <p:cNvSpPr/>
          <p:nvPr/>
        </p:nvSpPr>
        <p:spPr>
          <a:xfrm>
            <a:off x="2520" y="1027800"/>
            <a:ext cx="6092280" cy="455400"/>
          </a:xfrm>
          <a:prstGeom prst="rect">
            <a:avLst/>
          </a:prstGeom>
          <a:noFill/>
          <a:ln>
            <a:noFill/>
          </a:ln>
        </p:spPr>
        <p:style>
          <a:lnRef idx="0"/>
          <a:fillRef idx="0"/>
          <a:effectRef idx="0"/>
          <a:fontRef idx="minor"/>
        </p:style>
        <p:txBody>
          <a:bodyPr lIns="90000" rIns="90000" tIns="45000" bIns="45000"/>
          <a:p>
            <a:pPr>
              <a:lnSpc>
                <a:spcPct val="100000"/>
              </a:lnSpc>
              <a:spcBef>
                <a:spcPts val="300"/>
              </a:spcBef>
              <a:spcAft>
                <a:spcPts val="300"/>
              </a:spcAft>
            </a:pPr>
            <a:r>
              <a:rPr b="1" lang="en-IN" sz="2400" spc="-1" strike="noStrike">
                <a:solidFill>
                  <a:srgbClr val="0070c0"/>
                </a:solidFill>
                <a:latin typeface="Calibri"/>
                <a:ea typeface="DejaVu Sans"/>
              </a:rPr>
              <a:t>Continuous Integration (CI)</a:t>
            </a:r>
            <a:endParaRPr b="0" lang="en-IN" sz="2400" spc="-1" strike="noStrike">
              <a:latin typeface="Arial"/>
            </a:endParaRPr>
          </a:p>
        </p:txBody>
      </p:sp>
    </p:spTree>
  </p:cSld>
  <p:timing>
    <p:tnLst>
      <p:par>
        <p:cTn id="500" dur="indefinite" restart="never" nodeType="tmRoot">
          <p:childTnLst>
            <p:seq>
              <p:cTn id="501"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97560" y="1117080"/>
            <a:ext cx="12093480" cy="6185880"/>
          </a:xfrm>
          <a:prstGeom prst="rect">
            <a:avLst/>
          </a:prstGeom>
          <a:noFill/>
          <a:ln>
            <a:noFill/>
          </a:ln>
        </p:spPr>
        <p:style>
          <a:lnRef idx="0"/>
          <a:fillRef idx="0"/>
          <a:effectRef idx="0"/>
          <a:fontRef idx="minor"/>
        </p:style>
        <p:txBody>
          <a:bodyPr lIns="90000" rIns="90000" tIns="45000" bIns="45000"/>
          <a:p>
            <a:pPr>
              <a:lnSpc>
                <a:spcPct val="100000"/>
              </a:lnSpc>
              <a:spcBef>
                <a:spcPts val="300"/>
              </a:spcBef>
              <a:spcAft>
                <a:spcPts val="300"/>
              </a:spcAft>
            </a:pPr>
            <a:r>
              <a:rPr b="1" lang="en-IN" sz="2200" spc="-1" strike="noStrike">
                <a:solidFill>
                  <a:srgbClr val="0070c0"/>
                </a:solidFill>
                <a:latin typeface="Calibri"/>
                <a:ea typeface="DejaVu Sans"/>
              </a:rPr>
              <a:t>Continuous Integration (CI)  (Cont.)</a:t>
            </a:r>
            <a:endParaRPr b="0" lang="en-IN" sz="2200" spc="-1" strike="noStrike">
              <a:latin typeface="Arial"/>
            </a:endParaRPr>
          </a:p>
          <a:p>
            <a:pPr marL="343080" indent="-342000">
              <a:lnSpc>
                <a:spcPct val="100000"/>
              </a:lnSpc>
              <a:spcBef>
                <a:spcPts val="300"/>
              </a:spcBef>
              <a:spcAft>
                <a:spcPts val="300"/>
              </a:spcAft>
              <a:buClr>
                <a:srgbClr val="000000"/>
              </a:buClr>
              <a:buFont typeface="Arial"/>
              <a:buChar char="•"/>
            </a:pPr>
            <a:r>
              <a:rPr b="0" lang="en-IN" sz="2200" spc="-1" strike="noStrike">
                <a:solidFill>
                  <a:srgbClr val="000000"/>
                </a:solidFill>
                <a:latin typeface="Calibri"/>
                <a:ea typeface="DejaVu Sans"/>
              </a:rPr>
              <a:t>If the code changes are not integrated frequently, then this could lead to a large big bang integration which stands the risk of more intricate integration conflicts or incompatibilities during the merge and can lead to the failure of the Build system or issues in time, effort and cost overruns in the project</a:t>
            </a:r>
            <a:endParaRPr b="0" lang="en-IN" sz="2200" spc="-1" strike="noStrike">
              <a:latin typeface="Arial"/>
            </a:endParaRPr>
          </a:p>
          <a:p>
            <a:pPr>
              <a:lnSpc>
                <a:spcPct val="100000"/>
              </a:lnSpc>
              <a:spcBef>
                <a:spcPts val="300"/>
              </a:spcBef>
              <a:spcAft>
                <a:spcPts val="300"/>
              </a:spcAft>
            </a:pPr>
            <a:r>
              <a:rPr b="0" lang="en-IN" sz="2200" spc="-1" strike="noStrike">
                <a:solidFill>
                  <a:srgbClr val="000000"/>
                </a:solidFill>
                <a:latin typeface="Calibri"/>
                <a:ea typeface="DejaVu Sans"/>
              </a:rPr>
              <a:t>Continuous integration has the benefits of </a:t>
            </a:r>
            <a:endParaRPr b="0" lang="en-IN" sz="2200" spc="-1" strike="noStrike">
              <a:latin typeface="Arial"/>
            </a:endParaRPr>
          </a:p>
          <a:p>
            <a:pPr marL="343080" indent="-342000">
              <a:lnSpc>
                <a:spcPct val="100000"/>
              </a:lnSpc>
              <a:spcBef>
                <a:spcPts val="300"/>
              </a:spcBef>
              <a:spcAft>
                <a:spcPts val="300"/>
              </a:spcAft>
              <a:buClr>
                <a:srgbClr val="000000"/>
              </a:buClr>
              <a:buFont typeface="Wingdings" charset="2"/>
              <a:buChar char=""/>
            </a:pPr>
            <a:r>
              <a:rPr b="0" lang="en-IN" sz="2200" spc="-1" strike="noStrike">
                <a:solidFill>
                  <a:srgbClr val="000000"/>
                </a:solidFill>
                <a:latin typeface="Calibri"/>
                <a:ea typeface="DejaVu Sans"/>
              </a:rPr>
              <a:t>Change sets being small and hence work for resolving conflicts would be small &amp; incremental.</a:t>
            </a:r>
            <a:endParaRPr b="0" lang="en-IN" sz="2200" spc="-1" strike="noStrike">
              <a:latin typeface="Arial"/>
            </a:endParaRPr>
          </a:p>
          <a:p>
            <a:pPr marL="343080" indent="-342000">
              <a:lnSpc>
                <a:spcPct val="100000"/>
              </a:lnSpc>
              <a:spcBef>
                <a:spcPts val="300"/>
              </a:spcBef>
              <a:spcAft>
                <a:spcPts val="300"/>
              </a:spcAft>
              <a:buClr>
                <a:srgbClr val="000000"/>
              </a:buClr>
              <a:buFont typeface="Wingdings" charset="2"/>
              <a:buChar char=""/>
            </a:pPr>
            <a:r>
              <a:rPr b="0" lang="en-IN" sz="2200" spc="-1" strike="noStrike">
                <a:solidFill>
                  <a:srgbClr val="000000"/>
                </a:solidFill>
                <a:latin typeface="Calibri"/>
                <a:ea typeface="DejaVu Sans"/>
              </a:rPr>
              <a:t>Supports detecting of issues early</a:t>
            </a:r>
            <a:endParaRPr b="0" lang="en-IN" sz="2200" spc="-1" strike="noStrike">
              <a:latin typeface="Arial"/>
            </a:endParaRPr>
          </a:p>
          <a:p>
            <a:pPr marL="343080" indent="-342000">
              <a:lnSpc>
                <a:spcPct val="100000"/>
              </a:lnSpc>
              <a:spcBef>
                <a:spcPts val="300"/>
              </a:spcBef>
              <a:spcAft>
                <a:spcPts val="300"/>
              </a:spcAft>
              <a:buClr>
                <a:srgbClr val="000000"/>
              </a:buClr>
              <a:buFont typeface="Wingdings" charset="2"/>
              <a:buChar char=""/>
            </a:pPr>
            <a:r>
              <a:rPr b="0" lang="en-IN" sz="2200" spc="-1" strike="noStrike">
                <a:solidFill>
                  <a:srgbClr val="000000"/>
                </a:solidFill>
                <a:latin typeface="Calibri"/>
                <a:ea typeface="DejaVu Sans"/>
              </a:rPr>
              <a:t>Avoids difficult integrations, increased visibility and communications</a:t>
            </a:r>
            <a:endParaRPr b="0" lang="en-IN" sz="2200" spc="-1" strike="noStrike">
              <a:latin typeface="Arial"/>
            </a:endParaRPr>
          </a:p>
          <a:p>
            <a:pPr marL="343080" indent="-342000">
              <a:lnSpc>
                <a:spcPct val="100000"/>
              </a:lnSpc>
              <a:spcBef>
                <a:spcPts val="300"/>
              </a:spcBef>
              <a:spcAft>
                <a:spcPts val="300"/>
              </a:spcAft>
              <a:buClr>
                <a:srgbClr val="000000"/>
              </a:buClr>
              <a:buFont typeface="Wingdings" charset="2"/>
              <a:buChar char=""/>
            </a:pPr>
            <a:r>
              <a:rPr b="0" lang="en-IN" sz="2200" spc="-1" strike="noStrike">
                <a:solidFill>
                  <a:srgbClr val="000000"/>
                </a:solidFill>
                <a:latin typeface="Calibri"/>
                <a:ea typeface="DejaVu Sans"/>
              </a:rPr>
              <a:t>Reduced debugging time  </a:t>
            </a:r>
            <a:endParaRPr b="0" lang="en-IN" sz="2200" spc="-1" strike="noStrike">
              <a:latin typeface="Arial"/>
            </a:endParaRPr>
          </a:p>
          <a:p>
            <a:pPr>
              <a:lnSpc>
                <a:spcPct val="100000"/>
              </a:lnSpc>
              <a:spcBef>
                <a:spcPts val="300"/>
              </a:spcBef>
              <a:spcAft>
                <a:spcPts val="300"/>
              </a:spcAft>
            </a:pPr>
            <a:r>
              <a:rPr b="0" lang="en-IN" sz="2200" spc="-1" strike="noStrike">
                <a:solidFill>
                  <a:srgbClr val="000000"/>
                </a:solidFill>
                <a:latin typeface="Calibri"/>
                <a:ea typeface="DejaVu Sans"/>
              </a:rPr>
              <a:t>These frequently merged code will need to be Built, and post the Build validated for Sanity. </a:t>
            </a:r>
            <a:endParaRPr b="0" lang="en-IN" sz="2200" spc="-1" strike="noStrike">
              <a:latin typeface="Arial"/>
            </a:endParaRPr>
          </a:p>
          <a:p>
            <a:pPr>
              <a:lnSpc>
                <a:spcPct val="100000"/>
              </a:lnSpc>
              <a:spcBef>
                <a:spcPts val="300"/>
              </a:spcBef>
              <a:spcAft>
                <a:spcPts val="300"/>
              </a:spcAft>
            </a:pPr>
            <a:endParaRPr b="0" lang="en-IN" sz="2200" spc="-1" strike="noStrike">
              <a:latin typeface="Arial"/>
            </a:endParaRPr>
          </a:p>
        </p:txBody>
      </p:sp>
      <p:sp>
        <p:nvSpPr>
          <p:cNvPr id="544" name="CustomShape 2"/>
          <p:cNvSpPr/>
          <p:nvPr/>
        </p:nvSpPr>
        <p:spPr>
          <a:xfrm>
            <a:off x="101160" y="537120"/>
            <a:ext cx="904716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c00000"/>
                </a:solidFill>
                <a:latin typeface="Calibri"/>
                <a:ea typeface="DejaVu Sans"/>
              </a:rPr>
              <a:t>DevOps Pipeline : Continuous Integration  .. (Cont.)</a:t>
            </a:r>
            <a:endParaRPr b="0" lang="en-IN" sz="2000" spc="-1" strike="noStrike">
              <a:latin typeface="Arial"/>
            </a:endParaRPr>
          </a:p>
        </p:txBody>
      </p:sp>
    </p:spTree>
  </p:cSld>
  <p:timing>
    <p:tnLst>
      <p:par>
        <p:cTn id="502" dur="indefinite" restart="never" nodeType="tmRoot">
          <p:childTnLst>
            <p:seq>
              <p:cTn id="503"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5" name="Picture 7" descr=""/>
          <p:cNvPicPr/>
          <p:nvPr/>
        </p:nvPicPr>
        <p:blipFill>
          <a:blip r:embed="rId1"/>
          <a:stretch/>
        </p:blipFill>
        <p:spPr>
          <a:xfrm>
            <a:off x="6702480" y="71640"/>
            <a:ext cx="5456880" cy="1521000"/>
          </a:xfrm>
          <a:prstGeom prst="rect">
            <a:avLst/>
          </a:prstGeom>
          <a:ln>
            <a:noFill/>
          </a:ln>
        </p:spPr>
      </p:pic>
      <p:sp>
        <p:nvSpPr>
          <p:cNvPr id="546" name="CustomShape 1"/>
          <p:cNvSpPr/>
          <p:nvPr/>
        </p:nvSpPr>
        <p:spPr>
          <a:xfrm>
            <a:off x="97560" y="1117080"/>
            <a:ext cx="12093480" cy="3006720"/>
          </a:xfrm>
          <a:prstGeom prst="rect">
            <a:avLst/>
          </a:prstGeom>
          <a:noFill/>
          <a:ln>
            <a:noFill/>
          </a:ln>
        </p:spPr>
        <p:style>
          <a:lnRef idx="0"/>
          <a:fillRef idx="0"/>
          <a:effectRef idx="0"/>
          <a:fontRef idx="minor"/>
        </p:style>
        <p:txBody>
          <a:bodyPr lIns="90000" rIns="90000" tIns="45000" bIns="45000"/>
          <a:p>
            <a:pPr>
              <a:lnSpc>
                <a:spcPct val="100000"/>
              </a:lnSpc>
              <a:spcBef>
                <a:spcPts val="300"/>
              </a:spcBef>
              <a:spcAft>
                <a:spcPts val="300"/>
              </a:spcAft>
            </a:pPr>
            <a:r>
              <a:rPr b="1" lang="en-IN" sz="2000" spc="-1" strike="noStrike">
                <a:solidFill>
                  <a:srgbClr val="0070c0"/>
                </a:solidFill>
                <a:latin typeface="Calibri"/>
                <a:ea typeface="DejaVu Sans"/>
              </a:rPr>
              <a:t>Continuous Build</a:t>
            </a:r>
            <a:endParaRPr b="0" lang="en-IN" sz="2000" spc="-1" strike="noStrike">
              <a:latin typeface="Arial"/>
            </a:endParaRPr>
          </a:p>
          <a:p>
            <a:pPr marL="343080" indent="-342000">
              <a:lnSpc>
                <a:spcPct val="100000"/>
              </a:lnSpc>
              <a:spcBef>
                <a:spcPts val="300"/>
              </a:spcBef>
              <a:spcAft>
                <a:spcPts val="300"/>
              </a:spcAft>
              <a:buClr>
                <a:srgbClr val="000000"/>
              </a:buClr>
              <a:buFont typeface="Arial"/>
              <a:buChar char="•"/>
            </a:pPr>
            <a:r>
              <a:rPr b="0" lang="en-IN" sz="2000" spc="-1" strike="noStrike">
                <a:solidFill>
                  <a:srgbClr val="000000"/>
                </a:solidFill>
                <a:latin typeface="Calibri"/>
                <a:ea typeface="DejaVu Sans"/>
              </a:rPr>
              <a:t>Build involves compiling, handling dependencies and involves generating an executable product. This may also involve running some static code analysis tools like Lint.</a:t>
            </a:r>
            <a:endParaRPr b="0" lang="en-IN" sz="2000" spc="-1" strike="noStrike">
              <a:latin typeface="Arial"/>
            </a:endParaRPr>
          </a:p>
          <a:p>
            <a:pPr>
              <a:lnSpc>
                <a:spcPct val="100000"/>
              </a:lnSpc>
              <a:spcBef>
                <a:spcPts val="300"/>
              </a:spcBef>
              <a:spcAft>
                <a:spcPts val="300"/>
              </a:spcAft>
            </a:pPr>
            <a:r>
              <a:rPr b="1" lang="en-IN" sz="2000" spc="-1" strike="noStrike">
                <a:solidFill>
                  <a:srgbClr val="0070c0"/>
                </a:solidFill>
                <a:latin typeface="Calibri"/>
                <a:ea typeface="DejaVu Sans"/>
              </a:rPr>
              <a:t>Sanity Testing</a:t>
            </a:r>
            <a:endParaRPr b="0" lang="en-IN" sz="2000" spc="-1" strike="noStrike">
              <a:latin typeface="Arial"/>
            </a:endParaRPr>
          </a:p>
          <a:p>
            <a:pPr marL="343080" indent="-342000">
              <a:lnSpc>
                <a:spcPct val="100000"/>
              </a:lnSpc>
              <a:spcBef>
                <a:spcPts val="1199"/>
              </a:spcBef>
              <a:spcAft>
                <a:spcPts val="300"/>
              </a:spcAft>
              <a:buClr>
                <a:srgbClr val="000000"/>
              </a:buClr>
              <a:buFont typeface="Arial"/>
              <a:buChar char="•"/>
            </a:pPr>
            <a:r>
              <a:rPr b="0" lang="en-IN" sz="2000" spc="-1" strike="noStrike">
                <a:solidFill>
                  <a:srgbClr val="000000"/>
                </a:solidFill>
                <a:latin typeface="Calibri"/>
                <a:ea typeface="DejaVu Sans"/>
              </a:rPr>
              <a:t>The executable built, is run with some sanity tests to ensure that the total compilation is successful, the dependencies are all resolved and the executable is in an executable state.</a:t>
            </a:r>
            <a:endParaRPr b="0" lang="en-IN" sz="2000" spc="-1" strike="noStrike">
              <a:latin typeface="Arial"/>
            </a:endParaRPr>
          </a:p>
          <a:p>
            <a:pPr>
              <a:lnSpc>
                <a:spcPct val="100000"/>
              </a:lnSpc>
              <a:spcBef>
                <a:spcPts val="300"/>
              </a:spcBef>
              <a:spcAft>
                <a:spcPts val="300"/>
              </a:spcAft>
            </a:pPr>
            <a:endParaRPr b="0" lang="en-IN" sz="2000" spc="-1" strike="noStrike">
              <a:latin typeface="Arial"/>
            </a:endParaRPr>
          </a:p>
        </p:txBody>
      </p:sp>
      <p:sp>
        <p:nvSpPr>
          <p:cNvPr id="547" name="CustomShape 2"/>
          <p:cNvSpPr/>
          <p:nvPr/>
        </p:nvSpPr>
        <p:spPr>
          <a:xfrm>
            <a:off x="-1086840" y="537120"/>
            <a:ext cx="904716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c00000"/>
                </a:solidFill>
                <a:latin typeface="Calibri"/>
                <a:ea typeface="DejaVu Sans"/>
              </a:rPr>
              <a:t>DevOps Pipeline : Continuous Integration  .. (Cont.)</a:t>
            </a:r>
            <a:endParaRPr b="0" lang="en-IN" sz="2400" spc="-1" strike="noStrike">
              <a:latin typeface="Arial"/>
            </a:endParaRPr>
          </a:p>
        </p:txBody>
      </p:sp>
      <p:pic>
        <p:nvPicPr>
          <p:cNvPr id="548" name="Picture 3" descr=""/>
          <p:cNvPicPr/>
          <p:nvPr/>
        </p:nvPicPr>
        <p:blipFill>
          <a:blip r:embed="rId2"/>
          <a:stretch/>
        </p:blipFill>
        <p:spPr>
          <a:xfrm>
            <a:off x="806040" y="3958200"/>
            <a:ext cx="7545240" cy="2473560"/>
          </a:xfrm>
          <a:prstGeom prst="rect">
            <a:avLst/>
          </a:prstGeom>
          <a:ln>
            <a:noFill/>
          </a:ln>
        </p:spPr>
      </p:pic>
      <p:sp>
        <p:nvSpPr>
          <p:cNvPr id="549" name="CustomShape 3"/>
          <p:cNvSpPr/>
          <p:nvPr/>
        </p:nvSpPr>
        <p:spPr>
          <a:xfrm>
            <a:off x="6702480" y="71640"/>
            <a:ext cx="2287440" cy="1062360"/>
          </a:xfrm>
          <a:prstGeom prst="rect">
            <a:avLst/>
          </a:prstGeom>
          <a:noFill/>
          <a:ln w="38160">
            <a:solidFill>
              <a:srgbClr val="c00000"/>
            </a:solidFill>
            <a:custDash>
              <a:ds d="400000" sp="300000"/>
            </a:custDash>
            <a:round/>
          </a:ln>
        </p:spPr>
        <p:style>
          <a:lnRef idx="2">
            <a:schemeClr val="accent1">
              <a:shade val="50000"/>
            </a:schemeClr>
          </a:lnRef>
          <a:fillRef idx="1">
            <a:schemeClr val="accent1"/>
          </a:fillRef>
          <a:effectRef idx="0">
            <a:schemeClr val="accent1"/>
          </a:effectRef>
          <a:fontRef idx="minor"/>
        </p:style>
      </p:sp>
    </p:spTree>
  </p:cSld>
  <p:timing>
    <p:tnLst>
      <p:par>
        <p:cTn id="504" dur="indefinite" restart="never" nodeType="tmRoot">
          <p:childTnLst>
            <p:seq>
              <p:cTn id="505"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112680" y="1125360"/>
            <a:ext cx="11942280" cy="239868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300"/>
              </a:spcBef>
              <a:buClr>
                <a:srgbClr val="000000"/>
              </a:buClr>
              <a:buFont typeface="Arial"/>
              <a:buChar char="•"/>
            </a:pPr>
            <a:r>
              <a:rPr b="1" lang="en-IN" sz="1800" spc="-1" strike="noStrike">
                <a:solidFill>
                  <a:srgbClr val="000000"/>
                </a:solidFill>
                <a:latin typeface="Calibri"/>
                <a:ea typeface="DejaVu Sans"/>
              </a:rPr>
              <a:t>Continuous</a:t>
            </a:r>
            <a:r>
              <a:rPr b="0" lang="en-IN" sz="1800" spc="-1" strike="noStrike">
                <a:solidFill>
                  <a:srgbClr val="000000"/>
                </a:solidFill>
                <a:latin typeface="Calibri"/>
                <a:ea typeface="DejaVu Sans"/>
              </a:rPr>
              <a:t> </a:t>
            </a:r>
            <a:r>
              <a:rPr b="1" lang="en-IN" sz="1800" spc="-1" strike="noStrike">
                <a:solidFill>
                  <a:srgbClr val="000000"/>
                </a:solidFill>
                <a:latin typeface="Calibri"/>
                <a:ea typeface="DejaVu Sans"/>
              </a:rPr>
              <a:t>Delivery</a:t>
            </a:r>
            <a:r>
              <a:rPr b="0" lang="en-IN" sz="1800" spc="-1" strike="noStrike">
                <a:solidFill>
                  <a:srgbClr val="000000"/>
                </a:solidFill>
                <a:latin typeface="Calibri"/>
                <a:ea typeface="DejaVu Sans"/>
              </a:rPr>
              <a:t> is the frequent shipping of code to a given environment (such as test or production)</a:t>
            </a:r>
            <a:endParaRPr b="0" lang="en-IN" sz="1800" spc="-1" strike="noStrike">
              <a:latin typeface="Arial"/>
            </a:endParaRPr>
          </a:p>
          <a:p>
            <a:pPr marL="343080" indent="-342000">
              <a:lnSpc>
                <a:spcPct val="100000"/>
              </a:lnSpc>
              <a:spcBef>
                <a:spcPts val="300"/>
              </a:spcBef>
              <a:buClr>
                <a:srgbClr val="000000"/>
              </a:buClr>
              <a:buFont typeface="Arial"/>
              <a:buChar char="•"/>
            </a:pPr>
            <a:r>
              <a:rPr b="0" lang="en-IN" sz="1800" spc="-1" strike="noStrike">
                <a:solidFill>
                  <a:srgbClr val="000000"/>
                </a:solidFill>
                <a:latin typeface="Calibri"/>
                <a:ea typeface="DejaVu Sans"/>
              </a:rPr>
              <a:t>Post every merge, build and Sanity testing, the Integrated bits are ready to be deployed, this supports release of the new changes to your test teams/customers quickly in a sustainable way. </a:t>
            </a:r>
            <a:endParaRPr b="0" lang="en-IN" sz="1800" spc="-1" strike="noStrike">
              <a:latin typeface="Arial"/>
            </a:endParaRPr>
          </a:p>
          <a:p>
            <a:pPr marL="343080" indent="-342000">
              <a:lnSpc>
                <a:spcPct val="100000"/>
              </a:lnSpc>
              <a:spcBef>
                <a:spcPts val="300"/>
              </a:spcBef>
              <a:buClr>
                <a:srgbClr val="000000"/>
              </a:buClr>
              <a:buFont typeface="Arial"/>
              <a:buChar char="•"/>
            </a:pPr>
            <a:r>
              <a:rPr b="0" lang="en-IN" sz="1800" spc="-1" strike="noStrike">
                <a:solidFill>
                  <a:srgbClr val="000000"/>
                </a:solidFill>
                <a:latin typeface="Calibri"/>
                <a:ea typeface="DejaVu Sans"/>
              </a:rPr>
              <a:t>This process may be triggered by the last step in the continuous integration process and supports delivery either to the test or to the production environments and setup for this</a:t>
            </a:r>
            <a:endParaRPr b="0" lang="en-IN" sz="1800" spc="-1" strike="noStrike">
              <a:latin typeface="Arial"/>
            </a:endParaRPr>
          </a:p>
          <a:p>
            <a:pPr marL="343080" indent="-342000">
              <a:lnSpc>
                <a:spcPct val="100000"/>
              </a:lnSpc>
              <a:spcBef>
                <a:spcPts val="300"/>
              </a:spcBef>
              <a:buClr>
                <a:srgbClr val="000000"/>
              </a:buClr>
              <a:buFont typeface="Arial"/>
              <a:buChar char="•"/>
            </a:pPr>
            <a:r>
              <a:rPr b="0" lang="en-IN" sz="1800" spc="-1" strike="noStrike">
                <a:solidFill>
                  <a:srgbClr val="000000"/>
                </a:solidFill>
                <a:latin typeface="Calibri"/>
                <a:ea typeface="DejaVu Sans"/>
              </a:rPr>
              <a:t>This drives the Business outcomes like deploy on demand, and supports faster time to market and of higher quality and may use tools like Jenkin Plugins to do this</a:t>
            </a:r>
            <a:endParaRPr b="0" lang="en-IN" sz="1800" spc="-1" strike="noStrike">
              <a:latin typeface="Arial"/>
            </a:endParaRPr>
          </a:p>
        </p:txBody>
      </p:sp>
      <p:pic>
        <p:nvPicPr>
          <p:cNvPr id="551" name="Picture 5" descr=""/>
          <p:cNvPicPr/>
          <p:nvPr/>
        </p:nvPicPr>
        <p:blipFill>
          <a:blip r:embed="rId1"/>
          <a:stretch/>
        </p:blipFill>
        <p:spPr>
          <a:xfrm>
            <a:off x="1015920" y="4291200"/>
            <a:ext cx="9263520" cy="2436480"/>
          </a:xfrm>
          <a:prstGeom prst="rect">
            <a:avLst/>
          </a:prstGeom>
          <a:ln>
            <a:noFill/>
          </a:ln>
        </p:spPr>
      </p:pic>
      <p:sp>
        <p:nvSpPr>
          <p:cNvPr id="552" name="CustomShape 2"/>
          <p:cNvSpPr/>
          <p:nvPr/>
        </p:nvSpPr>
        <p:spPr>
          <a:xfrm>
            <a:off x="-762840" y="537120"/>
            <a:ext cx="679788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c00000"/>
                </a:solidFill>
                <a:latin typeface="Calibri"/>
                <a:ea typeface="DejaVu Sans"/>
              </a:rPr>
              <a:t>DevOps Pipeline : </a:t>
            </a:r>
            <a:r>
              <a:rPr b="1" lang="en-IN" sz="2400" spc="-1" strike="noStrike">
                <a:solidFill>
                  <a:srgbClr val="0070c0"/>
                </a:solidFill>
                <a:latin typeface="Calibri"/>
                <a:ea typeface="DejaVu Sans"/>
              </a:rPr>
              <a:t>Continuous Delivery</a:t>
            </a:r>
            <a:endParaRPr b="0" lang="en-IN" sz="2400" spc="-1" strike="noStrike">
              <a:latin typeface="Arial"/>
            </a:endParaRPr>
          </a:p>
        </p:txBody>
      </p:sp>
    </p:spTree>
  </p:cSld>
  <p:timing>
    <p:tnLst>
      <p:par>
        <p:cTn id="506" dur="indefinite" restart="never" nodeType="tmRoot">
          <p:childTnLst>
            <p:seq>
              <p:cTn id="507"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0" y="1125360"/>
            <a:ext cx="12191040" cy="443340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300"/>
              </a:spcBef>
              <a:spcAft>
                <a:spcPts val="300"/>
              </a:spcAft>
              <a:buClr>
                <a:srgbClr val="000000"/>
              </a:buClr>
              <a:buFont typeface="Arial"/>
              <a:buChar char="•"/>
            </a:pPr>
            <a:r>
              <a:rPr b="0" lang="en-IN" sz="1800" spc="-1" strike="noStrike">
                <a:solidFill>
                  <a:srgbClr val="000000"/>
                </a:solidFill>
                <a:latin typeface="Calibri"/>
                <a:ea typeface="DejaVu Sans"/>
              </a:rPr>
              <a:t>Continuous testing is the process of executing predominantly automated tests as </a:t>
            </a:r>
            <a:br/>
            <a:r>
              <a:rPr b="0" lang="en-IN" sz="1800" spc="-1" strike="noStrike">
                <a:solidFill>
                  <a:srgbClr val="000000"/>
                </a:solidFill>
                <a:latin typeface="Calibri"/>
                <a:ea typeface="DejaVu Sans"/>
              </a:rPr>
              <a:t>part of the software delivery pipeline for validating the code to ensure that the application works as envisaged and is free of bugs or defects and can be continuously deployed</a:t>
            </a:r>
            <a:endParaRPr b="0" lang="en-IN" sz="1800" spc="-1" strike="noStrike">
              <a:latin typeface="Arial"/>
            </a:endParaRPr>
          </a:p>
          <a:p>
            <a:pPr marL="343080" indent="-342000">
              <a:lnSpc>
                <a:spcPct val="100000"/>
              </a:lnSpc>
              <a:spcBef>
                <a:spcPts val="300"/>
              </a:spcBef>
              <a:buClr>
                <a:srgbClr val="000000"/>
              </a:buClr>
              <a:buFont typeface="Arial"/>
              <a:buChar char="•"/>
            </a:pPr>
            <a:r>
              <a:rPr b="0" lang="en-IN" sz="1800" spc="-1" strike="noStrike">
                <a:solidFill>
                  <a:srgbClr val="000000"/>
                </a:solidFill>
                <a:latin typeface="Calibri"/>
                <a:ea typeface="DejaVu Sans"/>
              </a:rPr>
              <a:t>These tests are typically designed to be executed with minimum wait times and provide the earliest possible feedback &amp; support detection (or prevention) of the risks that are most critical for the business or organization that is associated with the software release candidate.</a:t>
            </a:r>
            <a:endParaRPr b="0" lang="en-IN" sz="1800" spc="-1" strike="noStrike">
              <a:latin typeface="Arial"/>
            </a:endParaRPr>
          </a:p>
          <a:p>
            <a:pPr marL="343080" indent="-342000">
              <a:lnSpc>
                <a:spcPct val="100000"/>
              </a:lnSpc>
              <a:spcBef>
                <a:spcPts val="300"/>
              </a:spcBef>
              <a:buClr>
                <a:srgbClr val="000000"/>
              </a:buClr>
              <a:buFont typeface="Arial"/>
              <a:buChar char="•"/>
            </a:pPr>
            <a:r>
              <a:rPr b="0" lang="en-IN" sz="1800" spc="-1" strike="noStrike">
                <a:solidFill>
                  <a:srgbClr val="000000"/>
                </a:solidFill>
                <a:latin typeface="Calibri"/>
                <a:ea typeface="DejaVu Sans"/>
              </a:rPr>
              <a:t>Tests are executed post continuous integration and could be executed daily or commonly many times a day, every time that the application is updated into the version control system.</a:t>
            </a:r>
            <a:endParaRPr b="0" lang="en-IN" sz="1800" spc="-1" strike="noStrike">
              <a:latin typeface="Arial"/>
            </a:endParaRPr>
          </a:p>
          <a:p>
            <a:pPr marL="343080" indent="-342000">
              <a:lnSpc>
                <a:spcPct val="100000"/>
              </a:lnSpc>
              <a:spcBef>
                <a:spcPts val="300"/>
              </a:spcBef>
              <a:buClr>
                <a:srgbClr val="000000"/>
              </a:buClr>
              <a:buFont typeface="Arial"/>
              <a:buChar char="•"/>
            </a:pPr>
            <a:r>
              <a:rPr b="0" lang="en-IN" sz="1800" spc="-1" strike="noStrike">
                <a:solidFill>
                  <a:srgbClr val="000000"/>
                </a:solidFill>
                <a:latin typeface="Calibri"/>
                <a:ea typeface="DejaVu Sans"/>
              </a:rPr>
              <a:t>Entry criteria for testing by the QE process groups would be successful completion of the unit and integration tests.</a:t>
            </a:r>
            <a:endParaRPr b="0" lang="en-IN" sz="1800" spc="-1" strike="noStrike">
              <a:latin typeface="Arial"/>
            </a:endParaRPr>
          </a:p>
          <a:p>
            <a:pPr marL="343080" indent="-342000">
              <a:lnSpc>
                <a:spcPct val="100000"/>
              </a:lnSpc>
              <a:spcBef>
                <a:spcPts val="300"/>
              </a:spcBef>
              <a:buClr>
                <a:srgbClr val="000000"/>
              </a:buClr>
              <a:buFont typeface="Arial"/>
              <a:buChar char="•"/>
            </a:pPr>
            <a:r>
              <a:rPr b="0" lang="en-IN" sz="1800" spc="-1" strike="noStrike">
                <a:solidFill>
                  <a:srgbClr val="000000"/>
                </a:solidFill>
                <a:latin typeface="Calibri"/>
                <a:ea typeface="DejaVu Sans"/>
              </a:rPr>
              <a:t>In the QA environment, these could include some static code analysis and validation of both functional requirements and non-functional requirements including security testing, performance testing, etc. and acceptance tests.</a:t>
            </a:r>
            <a:endParaRPr b="0" lang="en-IN" sz="1800" spc="-1" strike="noStrike">
              <a:latin typeface="Arial"/>
            </a:endParaRPr>
          </a:p>
          <a:p>
            <a:pPr marL="343080" indent="-342000">
              <a:lnSpc>
                <a:spcPct val="100000"/>
              </a:lnSpc>
              <a:spcBef>
                <a:spcPts val="300"/>
              </a:spcBef>
              <a:buClr>
                <a:srgbClr val="000000"/>
              </a:buClr>
              <a:buFont typeface="Arial"/>
              <a:buChar char="•"/>
            </a:pPr>
            <a:r>
              <a:rPr b="0" lang="en-IN" sz="1800" spc="-1" strike="noStrike">
                <a:solidFill>
                  <a:srgbClr val="000000"/>
                </a:solidFill>
                <a:latin typeface="Calibri"/>
                <a:ea typeface="DejaVu Sans"/>
              </a:rPr>
              <a:t>Metrics from here could be used to re-examine and optimize the process itself, including the effectiveness of the tests.</a:t>
            </a:r>
            <a:endParaRPr b="0" lang="en-IN" sz="1800" spc="-1" strike="noStrike">
              <a:latin typeface="Arial"/>
            </a:endParaRPr>
          </a:p>
        </p:txBody>
      </p:sp>
      <p:sp>
        <p:nvSpPr>
          <p:cNvPr id="554" name="CustomShape 2"/>
          <p:cNvSpPr/>
          <p:nvPr/>
        </p:nvSpPr>
        <p:spPr>
          <a:xfrm>
            <a:off x="-751680" y="537120"/>
            <a:ext cx="661500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c00000"/>
                </a:solidFill>
                <a:latin typeface="Calibri"/>
                <a:ea typeface="DejaVu Sans"/>
              </a:rPr>
              <a:t>DevOps Pipeline : </a:t>
            </a:r>
            <a:r>
              <a:rPr b="1" lang="en-IN" sz="2400" spc="-1" strike="noStrike">
                <a:solidFill>
                  <a:srgbClr val="0070c0"/>
                </a:solidFill>
                <a:latin typeface="Calibri"/>
                <a:ea typeface="DejaVu Sans"/>
              </a:rPr>
              <a:t>Continuous Testing</a:t>
            </a:r>
            <a:endParaRPr b="0" lang="en-IN" sz="2400" spc="-1" strike="noStrike">
              <a:latin typeface="Arial"/>
            </a:endParaRPr>
          </a:p>
        </p:txBody>
      </p:sp>
    </p:spTree>
  </p:cSld>
  <p:timing>
    <p:tnLst>
      <p:par>
        <p:cTn id="508" dur="indefinite" restart="never" nodeType="tmRoot">
          <p:childTnLst>
            <p:seq>
              <p:cTn id="509"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112680" y="1125360"/>
            <a:ext cx="11942280" cy="4925880"/>
          </a:xfrm>
          <a:prstGeom prst="rect">
            <a:avLst/>
          </a:prstGeom>
          <a:noFill/>
          <a:ln>
            <a:noFill/>
          </a:ln>
        </p:spPr>
        <p:style>
          <a:lnRef idx="0"/>
          <a:fillRef idx="0"/>
          <a:effectRef idx="0"/>
          <a:fontRef idx="minor"/>
        </p:style>
        <p:txBody>
          <a:bodyPr lIns="90000" rIns="90000" tIns="45000" bIns="45000"/>
          <a:p>
            <a:pPr>
              <a:lnSpc>
                <a:spcPct val="100000"/>
              </a:lnSpc>
              <a:spcBef>
                <a:spcPts val="300"/>
              </a:spcBef>
              <a:spcAft>
                <a:spcPts val="300"/>
              </a:spcAft>
            </a:pPr>
            <a:endParaRPr b="0" lang="en-IN" sz="1800" spc="-1" strike="noStrike">
              <a:latin typeface="Arial"/>
            </a:endParaRPr>
          </a:p>
          <a:p>
            <a:pPr>
              <a:lnSpc>
                <a:spcPct val="100000"/>
              </a:lnSpc>
              <a:spcBef>
                <a:spcPts val="300"/>
              </a:spcBef>
              <a:spcAft>
                <a:spcPts val="300"/>
              </a:spcAft>
            </a:pPr>
            <a:endParaRPr b="0" lang="en-IN" sz="1800" spc="-1" strike="noStrike">
              <a:latin typeface="Arial"/>
            </a:endParaRPr>
          </a:p>
          <a:p>
            <a:pPr>
              <a:lnSpc>
                <a:spcPct val="100000"/>
              </a:lnSpc>
              <a:spcBef>
                <a:spcPts val="300"/>
              </a:spcBef>
              <a:spcAft>
                <a:spcPts val="300"/>
              </a:spcAft>
            </a:pPr>
            <a:r>
              <a:rPr b="1" lang="en-IN" sz="2000" spc="-1" strike="noStrike">
                <a:solidFill>
                  <a:srgbClr val="000000"/>
                </a:solidFill>
                <a:latin typeface="Calibri"/>
                <a:ea typeface="DejaVu Sans"/>
              </a:rPr>
              <a:t>Continuous</a:t>
            </a:r>
            <a:r>
              <a:rPr b="0" lang="en-IN" sz="2000" spc="-1" strike="noStrike">
                <a:solidFill>
                  <a:srgbClr val="000000"/>
                </a:solidFill>
                <a:latin typeface="Calibri"/>
                <a:ea typeface="DejaVu Sans"/>
              </a:rPr>
              <a:t> </a:t>
            </a:r>
            <a:r>
              <a:rPr b="1" lang="en-IN" sz="2000" spc="-1" strike="noStrike">
                <a:solidFill>
                  <a:srgbClr val="000000"/>
                </a:solidFill>
                <a:latin typeface="Calibri"/>
                <a:ea typeface="DejaVu Sans"/>
              </a:rPr>
              <a:t>Deployment</a:t>
            </a:r>
            <a:r>
              <a:rPr b="0" lang="en-IN" sz="2000" spc="-1" strike="noStrike">
                <a:solidFill>
                  <a:srgbClr val="000000"/>
                </a:solidFill>
                <a:latin typeface="Calibri"/>
                <a:ea typeface="DejaVu Sans"/>
              </a:rPr>
              <a:t> (CD) is a software release process that uses the delivery mechanisms for deploying the automated testing validated product, immediately and autonomously to a production environment.</a:t>
            </a:r>
            <a:endParaRPr b="0" lang="en-IN" sz="2000" spc="-1" strike="noStrike">
              <a:latin typeface="Arial"/>
            </a:endParaRPr>
          </a:p>
          <a:p>
            <a:pPr>
              <a:lnSpc>
                <a:spcPct val="114000"/>
              </a:lnSpc>
              <a:spcBef>
                <a:spcPts val="601"/>
              </a:spcBef>
            </a:pPr>
            <a:r>
              <a:rPr b="0" lang="en-IN" sz="2000" spc="-1" strike="noStrike">
                <a:solidFill>
                  <a:srgbClr val="000000"/>
                </a:solidFill>
                <a:latin typeface="Calibri"/>
                <a:ea typeface="DejaVu Sans"/>
              </a:rPr>
              <a:t>Typically used in highly mature DevOps teams</a:t>
            </a:r>
            <a:endParaRPr b="0" lang="en-IN" sz="2000" spc="-1" strike="noStrike">
              <a:latin typeface="Arial"/>
            </a:endParaRPr>
          </a:p>
          <a:p>
            <a:pPr>
              <a:lnSpc>
                <a:spcPct val="114000"/>
              </a:lnSpc>
              <a:spcBef>
                <a:spcPts val="601"/>
              </a:spcBef>
            </a:pPr>
            <a:r>
              <a:rPr b="0" lang="en-IN" sz="2000" spc="-1" strike="noStrike">
                <a:solidFill>
                  <a:srgbClr val="000000"/>
                </a:solidFill>
                <a:latin typeface="Calibri"/>
                <a:ea typeface="DejaVu Sans"/>
              </a:rPr>
              <a:t>Significant number of times, validated integrated components are batched together and are then deployed into customer environment</a:t>
            </a:r>
            <a:endParaRPr b="0" lang="en-IN" sz="2000" spc="-1" strike="noStrike">
              <a:latin typeface="Arial"/>
            </a:endParaRPr>
          </a:p>
          <a:p>
            <a:pPr>
              <a:lnSpc>
                <a:spcPct val="114000"/>
              </a:lnSpc>
              <a:spcBef>
                <a:spcPts val="601"/>
              </a:spcBef>
            </a:pPr>
            <a:r>
              <a:rPr b="0" lang="en-IN" sz="2000" spc="-1" strike="noStrike">
                <a:solidFill>
                  <a:srgbClr val="000000"/>
                </a:solidFill>
                <a:latin typeface="Calibri"/>
                <a:ea typeface="DejaVu Sans"/>
              </a:rPr>
              <a:t>This moves away from the approach of moving code from one machine to another, checking if it works as expected (typically erwror prone and resource-heavy process). Now, tools can automate this entire deployment process, which allow engineering organizations to focus on core business needs instead of infrastructure overhead.</a:t>
            </a:r>
            <a:endParaRPr b="0" lang="en-IN" sz="2000" spc="-1" strike="noStrike">
              <a:latin typeface="Arial"/>
            </a:endParaRPr>
          </a:p>
          <a:p>
            <a:pPr>
              <a:lnSpc>
                <a:spcPct val="100000"/>
              </a:lnSpc>
              <a:spcBef>
                <a:spcPts val="300"/>
              </a:spcBef>
              <a:spcAft>
                <a:spcPts val="300"/>
              </a:spcAft>
            </a:pPr>
            <a:endParaRPr b="0" lang="en-IN" sz="2000" spc="-1" strike="noStrike">
              <a:latin typeface="Arial"/>
            </a:endParaRPr>
          </a:p>
        </p:txBody>
      </p:sp>
      <p:pic>
        <p:nvPicPr>
          <p:cNvPr id="556" name="Picture 3" descr=""/>
          <p:cNvPicPr/>
          <p:nvPr/>
        </p:nvPicPr>
        <p:blipFill>
          <a:blip r:embed="rId1"/>
          <a:stretch/>
        </p:blipFill>
        <p:spPr>
          <a:xfrm>
            <a:off x="5558400" y="53640"/>
            <a:ext cx="5456880" cy="1944000"/>
          </a:xfrm>
          <a:prstGeom prst="rect">
            <a:avLst/>
          </a:prstGeom>
          <a:ln>
            <a:noFill/>
          </a:ln>
        </p:spPr>
      </p:pic>
      <p:pic>
        <p:nvPicPr>
          <p:cNvPr id="557" name="Picture 4" descr=""/>
          <p:cNvPicPr/>
          <p:nvPr/>
        </p:nvPicPr>
        <p:blipFill>
          <a:blip r:embed="rId2"/>
          <a:stretch/>
        </p:blipFill>
        <p:spPr>
          <a:xfrm>
            <a:off x="9914760" y="53640"/>
            <a:ext cx="1331280" cy="1096200"/>
          </a:xfrm>
          <a:prstGeom prst="rect">
            <a:avLst/>
          </a:prstGeom>
          <a:ln>
            <a:noFill/>
          </a:ln>
        </p:spPr>
      </p:pic>
      <p:sp>
        <p:nvSpPr>
          <p:cNvPr id="558" name="CustomShape 2"/>
          <p:cNvSpPr/>
          <p:nvPr/>
        </p:nvSpPr>
        <p:spPr>
          <a:xfrm>
            <a:off x="-829080" y="537120"/>
            <a:ext cx="744984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c00000"/>
                </a:solidFill>
                <a:latin typeface="Calibri"/>
                <a:ea typeface="DejaVu Sans"/>
              </a:rPr>
              <a:t>DevOps Pipeline : </a:t>
            </a:r>
            <a:r>
              <a:rPr b="1" lang="en-IN" sz="2400" spc="-1" strike="noStrike">
                <a:solidFill>
                  <a:srgbClr val="0070c0"/>
                </a:solidFill>
                <a:latin typeface="Calibri"/>
                <a:ea typeface="DejaVu Sans"/>
              </a:rPr>
              <a:t>Continuous Deployment</a:t>
            </a:r>
            <a:endParaRPr b="0" lang="en-IN" sz="2400" spc="-1" strike="noStrike">
              <a:latin typeface="Arial"/>
            </a:endParaRPr>
          </a:p>
        </p:txBody>
      </p:sp>
    </p:spTree>
  </p:cSld>
  <p:timing>
    <p:tnLst>
      <p:par>
        <p:cTn id="510" dur="indefinite" restart="never" nodeType="tmRoot">
          <p:childTnLst>
            <p:seq>
              <p:cTn id="511"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296280" y="534600"/>
            <a:ext cx="322092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ff0000"/>
                </a:solidFill>
                <a:latin typeface="Calibri"/>
                <a:ea typeface="DejaVu Sans"/>
              </a:rPr>
              <a:t>DevOps and Agile</a:t>
            </a:r>
            <a:endParaRPr b="0" lang="en-IN" sz="2400" spc="-1" strike="noStrike">
              <a:latin typeface="Arial"/>
            </a:endParaRPr>
          </a:p>
        </p:txBody>
      </p:sp>
      <p:sp>
        <p:nvSpPr>
          <p:cNvPr id="560" name="CustomShape 2"/>
          <p:cNvSpPr/>
          <p:nvPr/>
        </p:nvSpPr>
        <p:spPr>
          <a:xfrm>
            <a:off x="98640" y="1082880"/>
            <a:ext cx="10899360" cy="4610520"/>
          </a:xfrm>
          <a:prstGeom prst="rect">
            <a:avLst/>
          </a:prstGeom>
          <a:noFill/>
          <a:ln>
            <a:noFill/>
          </a:ln>
        </p:spPr>
        <p:style>
          <a:lnRef idx="0"/>
          <a:fillRef idx="0"/>
          <a:effectRef idx="0"/>
          <a:fontRef idx="minor"/>
        </p:style>
        <p:txBody>
          <a:bodyPr lIns="90000" rIns="90000" tIns="45000" bIns="45000"/>
          <a:p>
            <a:pPr marL="457200" indent="-456120" algn="just">
              <a:lnSpc>
                <a:spcPct val="100000"/>
              </a:lnSpc>
              <a:spcBef>
                <a:spcPts val="400"/>
              </a:spcBef>
              <a:spcAft>
                <a:spcPts val="400"/>
              </a:spcAft>
              <a:buClr>
                <a:srgbClr val="0070c0"/>
              </a:buClr>
              <a:buFont typeface="Calibri Light"/>
              <a:buAutoNum type="arabicPeriod"/>
            </a:pPr>
            <a:r>
              <a:rPr b="0" lang="en-IN" sz="1800" spc="-1" strike="noStrike">
                <a:solidFill>
                  <a:srgbClr val="0070c0"/>
                </a:solidFill>
                <a:latin typeface="Calibri"/>
                <a:ea typeface="DejaVu Sans"/>
              </a:rPr>
              <a:t>DevOps is a culture and approach which looks to remove the silos of Development activities of building a product and the Operations activities of deployment, support and upkeep. This also focusses on increasing the velocity of deployment of products facilitating it by communication, collaboration, automation, usage of tools and integration among IT professionals.</a:t>
            </a:r>
            <a:endParaRPr b="0" lang="en-IN" sz="1800" spc="-1" strike="noStrike">
              <a:latin typeface="Arial"/>
            </a:endParaRPr>
          </a:p>
          <a:p>
            <a:pPr marL="432000" indent="-322920">
              <a:lnSpc>
                <a:spcPct val="100000"/>
              </a:lnSpc>
              <a:spcBef>
                <a:spcPts val="400"/>
              </a:spcBef>
              <a:spcAft>
                <a:spcPts val="400"/>
              </a:spcAft>
            </a:pPr>
            <a:r>
              <a:rPr b="0" lang="en-IN" sz="1800" spc="-1" strike="noStrike">
                <a:solidFill>
                  <a:srgbClr val="000000"/>
                </a:solidFill>
                <a:latin typeface="Calibri"/>
                <a:ea typeface="DejaVu Sans"/>
              </a:rPr>
              <a:t>     </a:t>
            </a:r>
            <a:r>
              <a:rPr b="0" lang="en-IN" sz="1800" spc="-1" strike="noStrike">
                <a:solidFill>
                  <a:srgbClr val="000000"/>
                </a:solidFill>
                <a:latin typeface="Calibri"/>
                <a:ea typeface="DejaVu Sans"/>
              </a:rPr>
              <a:t>Agile is a methodology or a type of iterative SDLC which as a process, supports changes, ensures more collaborations between developers and other stakeholders, reduces the planning overhead and delivers products or part of products periodically say once 2-4 weeks. </a:t>
            </a:r>
            <a:endParaRPr b="0" lang="en-IN" sz="1800" spc="-1" strike="noStrike">
              <a:latin typeface="Arial"/>
            </a:endParaRPr>
          </a:p>
          <a:p>
            <a:pPr marL="457200" indent="-456120" algn="just">
              <a:lnSpc>
                <a:spcPct val="100000"/>
              </a:lnSpc>
              <a:spcBef>
                <a:spcPts val="400"/>
              </a:spcBef>
              <a:spcAft>
                <a:spcPts val="400"/>
              </a:spcAft>
              <a:buClr>
                <a:srgbClr val="0070c0"/>
              </a:buClr>
              <a:buFont typeface="Calibri Light"/>
              <a:buAutoNum type="arabicPeriod" startAt="2"/>
            </a:pPr>
            <a:r>
              <a:rPr b="0" lang="en-IN" sz="1800" spc="-1" strike="noStrike">
                <a:solidFill>
                  <a:srgbClr val="0070c0"/>
                </a:solidFill>
                <a:latin typeface="Calibri"/>
                <a:ea typeface="DejaVu Sans"/>
              </a:rPr>
              <a:t>DevOps focuses on constant testing and delivery while </a:t>
            </a:r>
            <a:r>
              <a:rPr b="0" lang="en-IN" sz="1800" spc="-1" strike="noStrike">
                <a:solidFill>
                  <a:srgbClr val="000000"/>
                </a:solidFill>
                <a:latin typeface="Calibri"/>
                <a:ea typeface="DejaVu Sans"/>
              </a:rPr>
              <a:t>the Agile process focuses on constant changes.</a:t>
            </a:r>
            <a:endParaRPr b="0" lang="en-IN" sz="1800" spc="-1" strike="noStrike">
              <a:latin typeface="Arial"/>
            </a:endParaRPr>
          </a:p>
          <a:p>
            <a:pPr marL="457200" indent="-456120">
              <a:lnSpc>
                <a:spcPct val="100000"/>
              </a:lnSpc>
              <a:spcBef>
                <a:spcPts val="400"/>
              </a:spcBef>
              <a:spcAft>
                <a:spcPts val="400"/>
              </a:spcAft>
              <a:buClr>
                <a:srgbClr val="000000"/>
              </a:buClr>
              <a:buFont typeface="Calibri Light"/>
              <a:buAutoNum type="arabicPeriod" startAt="2"/>
            </a:pPr>
            <a:r>
              <a:rPr b="0" lang="en-IN" sz="1800" spc="-1" strike="noStrike">
                <a:solidFill>
                  <a:srgbClr val="000000"/>
                </a:solidFill>
                <a:latin typeface="Calibri"/>
                <a:ea typeface="DejaVu Sans"/>
              </a:rPr>
              <a:t>The target area of Agile is Software development whereas </a:t>
            </a:r>
            <a:r>
              <a:rPr b="0" lang="en-IN" sz="1800" spc="-1" strike="noStrike">
                <a:solidFill>
                  <a:srgbClr val="0070c0"/>
                </a:solidFill>
                <a:latin typeface="Calibri"/>
                <a:ea typeface="DejaVu Sans"/>
              </a:rPr>
              <a:t>the Target area of DevOps is to give end-to-end business solutions and fast delivery</a:t>
            </a:r>
            <a:r>
              <a:rPr b="0" lang="en-IN" sz="1800" spc="-1" strike="noStrike">
                <a:solidFill>
                  <a:srgbClr val="000000"/>
                </a:solidFill>
                <a:latin typeface="Calibri"/>
                <a:ea typeface="DejaVu Sans"/>
              </a:rPr>
              <a:t>.</a:t>
            </a:r>
            <a:endParaRPr b="0" lang="en-IN" sz="1800" spc="-1" strike="noStrike">
              <a:latin typeface="Arial"/>
            </a:endParaRPr>
          </a:p>
          <a:p>
            <a:pPr marL="457200" indent="-456120">
              <a:lnSpc>
                <a:spcPct val="100000"/>
              </a:lnSpc>
              <a:spcBef>
                <a:spcPts val="400"/>
              </a:spcBef>
              <a:spcAft>
                <a:spcPts val="400"/>
              </a:spcAft>
              <a:buClr>
                <a:srgbClr val="0070c0"/>
              </a:buClr>
              <a:buFont typeface="Calibri Light"/>
              <a:buAutoNum type="arabicPeriod" startAt="2"/>
            </a:pPr>
            <a:r>
              <a:rPr b="0" lang="en-IN" sz="1800" spc="-1" strike="noStrike">
                <a:solidFill>
                  <a:srgbClr val="0070c0"/>
                </a:solidFill>
                <a:latin typeface="Calibri"/>
                <a:ea typeface="DejaVu Sans"/>
              </a:rPr>
              <a:t>DevOps focuses more on operational and business readiness whereas </a:t>
            </a:r>
            <a:r>
              <a:rPr b="0" lang="en-IN" sz="1800" spc="-1" strike="noStrike">
                <a:solidFill>
                  <a:srgbClr val="000000"/>
                </a:solidFill>
                <a:latin typeface="Calibri"/>
                <a:ea typeface="DejaVu Sans"/>
              </a:rPr>
              <a:t>Agile focuses on functional and non-function readiness.</a:t>
            </a:r>
            <a:endParaRPr b="0" lang="en-IN" sz="1800" spc="-1" strike="noStrike">
              <a:latin typeface="Arial"/>
            </a:endParaRPr>
          </a:p>
        </p:txBody>
      </p:sp>
    </p:spTree>
  </p:cSld>
  <p:timing>
    <p:tnLst>
      <p:par>
        <p:cTn id="512" dur="indefinite" restart="never" nodeType="tmRoot">
          <p:childTnLst>
            <p:seq>
              <p:cTn id="513"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61" name="Group 1"/>
          <p:cNvGrpSpPr/>
          <p:nvPr/>
        </p:nvGrpSpPr>
        <p:grpSpPr>
          <a:xfrm>
            <a:off x="314280" y="349920"/>
            <a:ext cx="11517480" cy="6216840"/>
            <a:chOff x="314280" y="349920"/>
            <a:chExt cx="11517480" cy="6216840"/>
          </a:xfrm>
        </p:grpSpPr>
        <p:sp>
          <p:nvSpPr>
            <p:cNvPr id="562" name="CustomShape 2"/>
            <p:cNvSpPr/>
            <p:nvPr/>
          </p:nvSpPr>
          <p:spPr>
            <a:xfrm>
              <a:off x="11786400" y="36072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63" name="CustomShape 3"/>
            <p:cNvSpPr/>
            <p:nvPr/>
          </p:nvSpPr>
          <p:spPr>
            <a:xfrm rot="5400000">
              <a:off x="11276280" y="-16056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64" name="CustomShape 4"/>
            <p:cNvSpPr/>
            <p:nvPr/>
          </p:nvSpPr>
          <p:spPr>
            <a:xfrm rot="5400000">
              <a:off x="824760" y="601128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65" name="CustomShape 5"/>
            <p:cNvSpPr/>
            <p:nvPr/>
          </p:nvSpPr>
          <p:spPr>
            <a:xfrm rot="10800000">
              <a:off x="315000" y="549072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514" dur="indefinite" restart="never" nodeType="tmRoot">
          <p:childTnLst>
            <p:seq>
              <p:cTn id="515"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124560" y="528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Hacking</a:t>
            </a:r>
            <a:endParaRPr b="0" lang="en-IN" sz="2400" spc="-1" strike="noStrike">
              <a:latin typeface="Arial"/>
            </a:endParaRPr>
          </a:p>
        </p:txBody>
      </p:sp>
      <p:sp>
        <p:nvSpPr>
          <p:cNvPr id="364" name="CustomShape 2"/>
          <p:cNvSpPr/>
          <p:nvPr/>
        </p:nvSpPr>
        <p:spPr>
          <a:xfrm>
            <a:off x="198720" y="1268280"/>
            <a:ext cx="7223040" cy="5503680"/>
          </a:xfrm>
          <a:prstGeom prst="rect">
            <a:avLst/>
          </a:prstGeom>
          <a:noFill/>
          <a:ln>
            <a:noFill/>
          </a:ln>
        </p:spPr>
        <p:style>
          <a:lnRef idx="0"/>
          <a:fillRef idx="0"/>
          <a:effectRef idx="0"/>
          <a:fontRef idx="minor"/>
        </p:style>
      </p:sp>
      <p:sp>
        <p:nvSpPr>
          <p:cNvPr id="365" name="CustomShape 3"/>
          <p:cNvSpPr/>
          <p:nvPr/>
        </p:nvSpPr>
        <p:spPr>
          <a:xfrm>
            <a:off x="124560" y="1122480"/>
            <a:ext cx="10976400" cy="4880520"/>
          </a:xfrm>
          <a:prstGeom prst="rect">
            <a:avLst/>
          </a:prstGeom>
          <a:noFill/>
          <a:ln>
            <a:noFill/>
          </a:ln>
        </p:spPr>
        <p:style>
          <a:lnRef idx="0"/>
          <a:fillRef idx="0"/>
          <a:effectRef idx="0"/>
          <a:fontRef idx="minor"/>
        </p:style>
        <p:txBody>
          <a:bodyPr lIns="90000" rIns="90000" tIns="45000" bIns="45000"/>
          <a:p>
            <a:pPr marL="343080" indent="-342000" algn="just">
              <a:lnSpc>
                <a:spcPct val="120000"/>
              </a:lnSpc>
              <a:spcBef>
                <a:spcPts val="799"/>
              </a:spcBef>
              <a:buClr>
                <a:srgbClr val="000000"/>
              </a:buClr>
              <a:buFont typeface="Wingdings" charset="2"/>
              <a:buChar char=""/>
            </a:pPr>
            <a:r>
              <a:rPr b="0" lang="en-IN" sz="2000" spc="-1" strike="noStrike">
                <a:solidFill>
                  <a:srgbClr val="000000"/>
                </a:solidFill>
                <a:latin typeface="Calibri"/>
                <a:ea typeface="DejaVu Sans"/>
              </a:rPr>
              <a:t>Hacking as a terminology historically was used constructively in terms of cleverness or an ability to move ahead in spite of strong obstacles or challenges</a:t>
            </a:r>
            <a:endParaRPr b="0" lang="en-IN" sz="2000" spc="-1" strike="noStrike">
              <a:latin typeface="Arial"/>
            </a:endParaRPr>
          </a:p>
          <a:p>
            <a:pPr marL="343080" indent="-342000" algn="just">
              <a:lnSpc>
                <a:spcPct val="120000"/>
              </a:lnSpc>
              <a:spcBef>
                <a:spcPts val="799"/>
              </a:spcBef>
              <a:buClr>
                <a:srgbClr val="000000"/>
              </a:buClr>
              <a:buFont typeface="Wingdings" charset="2"/>
              <a:buChar char=""/>
            </a:pPr>
            <a:r>
              <a:rPr b="0" lang="en-IN" sz="2000" spc="-1" strike="noStrike">
                <a:solidFill>
                  <a:srgbClr val="000000"/>
                </a:solidFill>
                <a:latin typeface="Calibri"/>
                <a:ea typeface="DejaVu Sans"/>
              </a:rPr>
              <a:t>Hacking entails some form of excellence, for example exploring the limits of what is possible thereby doing something exciting and meaningful. </a:t>
            </a:r>
            <a:endParaRPr b="0" lang="en-IN" sz="2000" spc="-1" strike="noStrike">
              <a:latin typeface="Arial"/>
            </a:endParaRPr>
          </a:p>
          <a:p>
            <a:pPr marL="343080" indent="-342000" algn="just">
              <a:lnSpc>
                <a:spcPct val="120000"/>
              </a:lnSpc>
              <a:spcBef>
                <a:spcPts val="799"/>
              </a:spcBef>
              <a:buClr>
                <a:srgbClr val="000000"/>
              </a:buClr>
              <a:buFont typeface="Wingdings" charset="2"/>
              <a:buChar char=""/>
            </a:pPr>
            <a:r>
              <a:rPr b="0" lang="en-IN" sz="2000" spc="-1" strike="noStrike">
                <a:solidFill>
                  <a:srgbClr val="000000"/>
                </a:solidFill>
                <a:latin typeface="Calibri"/>
                <a:ea typeface="DejaVu Sans"/>
              </a:rPr>
              <a:t>Currently it gets used more often with criminality in terms of gaining unauthorized access to systems and resources which were not intended for.</a:t>
            </a:r>
            <a:endParaRPr b="0" lang="en-IN" sz="2000" spc="-1" strike="noStrike">
              <a:latin typeface="Arial"/>
            </a:endParaRPr>
          </a:p>
          <a:p>
            <a:pPr marL="343080" indent="-342000" algn="just">
              <a:lnSpc>
                <a:spcPct val="120000"/>
              </a:lnSpc>
              <a:spcBef>
                <a:spcPts val="799"/>
              </a:spcBef>
              <a:buClr>
                <a:srgbClr val="000000"/>
              </a:buClr>
              <a:buFont typeface="Wingdings" charset="2"/>
              <a:buChar char=""/>
            </a:pPr>
            <a:r>
              <a:rPr b="0" lang="en-IN" sz="2000" spc="-1" strike="noStrike">
                <a:solidFill>
                  <a:srgbClr val="000000"/>
                </a:solidFill>
                <a:latin typeface="Calibri"/>
                <a:ea typeface="DejaVu Sans"/>
              </a:rPr>
              <a:t>Criminal hacking typically involves using psychology to trick a user into unknowingly giving information or data to the hacker typically called social engineering </a:t>
            </a:r>
            <a:endParaRPr b="0" lang="en-IN" sz="2000" spc="-1" strike="noStrike">
              <a:latin typeface="Arial"/>
            </a:endParaRPr>
          </a:p>
          <a:p>
            <a:pPr marL="343080" indent="-342000" algn="just">
              <a:lnSpc>
                <a:spcPct val="120000"/>
              </a:lnSpc>
              <a:spcBef>
                <a:spcPts val="799"/>
              </a:spcBef>
              <a:buClr>
                <a:srgbClr val="000000"/>
              </a:buClr>
              <a:buFont typeface="Wingdings" charset="2"/>
              <a:buChar char=""/>
            </a:pPr>
            <a:r>
              <a:rPr b="0" lang="en-IN" sz="2000" spc="-1" strike="noStrike">
                <a:solidFill>
                  <a:srgbClr val="000000"/>
                </a:solidFill>
                <a:latin typeface="Calibri"/>
                <a:ea typeface="DejaVu Sans"/>
              </a:rPr>
              <a:t>Hacking targeting individuals and organizations is a non-acceptable social norm and have number of laws/bills across the globe making it to be a punishable offence</a:t>
            </a:r>
            <a:endParaRPr b="0" lang="en-IN" sz="2000" spc="-1" strike="noStrike">
              <a:latin typeface="Arial"/>
            </a:endParaRPr>
          </a:p>
        </p:txBody>
      </p:sp>
    </p:spTree>
  </p:cSld>
  <p:timing>
    <p:tnLst>
      <p:par>
        <p:cTn id="149" dur="indefinite" restart="never" nodeType="tmRoot">
          <p:childTnLst>
            <p:seq>
              <p:cTn id="150" dur="indefinite" nodeType="mainSeq">
                <p:childTnLst>
                  <p:par>
                    <p:cTn id="151" fill="hold">
                      <p:stCondLst>
                        <p:cond delay="0"/>
                      </p:stCondLst>
                      <p:childTnLst>
                        <p:par>
                          <p:cTn id="152" fill="hold">
                            <p:stCondLst>
                              <p:cond delay="0"/>
                            </p:stCondLst>
                            <p:childTnLst>
                              <p:par>
                                <p:cTn id="153" nodeType="withEffect" fill="hold" presetClass="entr" presetID="1">
                                  <p:stCondLst>
                                    <p:cond delay="0"/>
                                  </p:stCondLst>
                                  <p:endCondLst>
                                    <p:cond delay="5000"/>
                                  </p:endCondLst>
                                  <p:childTnLst>
                                    <p:set>
                                      <p:cBhvr>
                                        <p:cTn id="154" dur="1" fill="hold">
                                          <p:stCondLst>
                                            <p:cond delay="0"/>
                                          </p:stCondLst>
                                        </p:cTn>
                                        <p:tgtEl>
                                          <p:spTgt spid="364">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CustomShape 1"/>
          <p:cNvSpPr/>
          <p:nvPr/>
        </p:nvSpPr>
        <p:spPr>
          <a:xfrm>
            <a:off x="372960" y="2390760"/>
            <a:ext cx="7496280" cy="63828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ea typeface="DejaVu Sans"/>
              </a:rPr>
              <a:t>DevOps</a:t>
            </a:r>
            <a:endParaRPr b="0" lang="en-IN" sz="3600" spc="-1" strike="noStrike">
              <a:latin typeface="Arial"/>
            </a:endParaRPr>
          </a:p>
        </p:txBody>
      </p:sp>
      <p:sp>
        <p:nvSpPr>
          <p:cNvPr id="567" name="CustomShape 2"/>
          <p:cNvSpPr/>
          <p:nvPr/>
        </p:nvSpPr>
        <p:spPr>
          <a:xfrm>
            <a:off x="1541160" y="3643920"/>
            <a:ext cx="1381320" cy="51624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800" spc="-1" strike="noStrike">
                <a:solidFill>
                  <a:srgbClr val="7030a0"/>
                </a:solidFill>
                <a:latin typeface="Calibri"/>
                <a:ea typeface="DejaVu Sans"/>
              </a:rPr>
              <a:t>Unit 5</a:t>
            </a:r>
            <a:endParaRPr b="0" lang="en-IN" sz="2800" spc="-1" strike="noStrike">
              <a:latin typeface="Arial"/>
            </a:endParaRPr>
          </a:p>
        </p:txBody>
      </p:sp>
    </p:spTree>
  </p:cSld>
  <p:timing>
    <p:tnLst>
      <p:par>
        <p:cTn id="516" dur="indefinite" restart="never" nodeType="tmRoot">
          <p:childTnLst>
            <p:seq>
              <p:cTn id="517"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190800" y="1423800"/>
            <a:ext cx="10972440" cy="63828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ea typeface="DejaVu Sans"/>
              </a:rPr>
              <a:t>Pillars of DevOps</a:t>
            </a:r>
            <a:endParaRPr b="0" lang="en-IN" sz="3600" spc="-1" strike="noStrike">
              <a:latin typeface="Arial"/>
            </a:endParaRPr>
          </a:p>
        </p:txBody>
      </p:sp>
      <p:pic>
        <p:nvPicPr>
          <p:cNvPr id="569" name="Picture 8" descr=""/>
          <p:cNvPicPr/>
          <p:nvPr/>
        </p:nvPicPr>
        <p:blipFill>
          <a:blip r:embed="rId1"/>
          <a:stretch/>
        </p:blipFill>
        <p:spPr>
          <a:xfrm>
            <a:off x="435600" y="2437560"/>
            <a:ext cx="4810680" cy="2639880"/>
          </a:xfrm>
          <a:prstGeom prst="rect">
            <a:avLst/>
          </a:prstGeom>
          <a:ln>
            <a:noFill/>
          </a:ln>
        </p:spPr>
      </p:pic>
    </p:spTree>
  </p:cSld>
  <p:timing>
    <p:tnLst>
      <p:par>
        <p:cTn id="518" dur="indefinite" restart="never" nodeType="tmRoot">
          <p:childTnLst>
            <p:seq>
              <p:cTn id="519"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293400" y="534600"/>
            <a:ext cx="312804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ff0000"/>
                </a:solidFill>
                <a:latin typeface="Calibri"/>
                <a:ea typeface="DejaVu Sans"/>
              </a:rPr>
              <a:t>Pillars of DevOps</a:t>
            </a:r>
            <a:endParaRPr b="0" lang="en-IN" sz="2400" spc="-1" strike="noStrike">
              <a:latin typeface="Arial"/>
            </a:endParaRPr>
          </a:p>
        </p:txBody>
      </p:sp>
      <p:sp>
        <p:nvSpPr>
          <p:cNvPr id="571" name="CustomShape 2"/>
          <p:cNvSpPr/>
          <p:nvPr/>
        </p:nvSpPr>
        <p:spPr>
          <a:xfrm>
            <a:off x="131760" y="1130400"/>
            <a:ext cx="10788840" cy="4840200"/>
          </a:xfrm>
          <a:prstGeom prst="rect">
            <a:avLst/>
          </a:prstGeom>
          <a:noFill/>
          <a:ln>
            <a:noFill/>
          </a:ln>
        </p:spPr>
        <p:style>
          <a:lnRef idx="0"/>
          <a:fillRef idx="0"/>
          <a:effectRef idx="0"/>
          <a:fontRef idx="minor"/>
        </p:style>
        <p:txBody>
          <a:bodyPr lIns="90000" rIns="90000" tIns="45000" bIns="45000"/>
          <a:p>
            <a:pPr marL="343080" indent="-342000">
              <a:lnSpc>
                <a:spcPct val="120000"/>
              </a:lnSpc>
              <a:spcBef>
                <a:spcPts val="400"/>
              </a:spcBef>
              <a:spcAft>
                <a:spcPts val="400"/>
              </a:spcAft>
              <a:buClr>
                <a:srgbClr val="000000"/>
              </a:buClr>
              <a:buFont typeface="Wingdings" charset="2"/>
              <a:buChar char=""/>
            </a:pPr>
            <a:r>
              <a:rPr b="0" lang="en-IN" sz="2000" spc="-1" strike="noStrike">
                <a:solidFill>
                  <a:srgbClr val="000000"/>
                </a:solidFill>
                <a:latin typeface="Calibri"/>
                <a:ea typeface="DejaVu Sans"/>
              </a:rPr>
              <a:t>There are four common themes that any team or organization looking to implement DevOps needs to focus its time and resources on.</a:t>
            </a:r>
            <a:endParaRPr b="0" lang="en-IN" sz="2000" spc="-1" strike="noStrike">
              <a:latin typeface="Arial"/>
            </a:endParaRPr>
          </a:p>
          <a:p>
            <a:pPr marL="343080" indent="-342000">
              <a:lnSpc>
                <a:spcPct val="120000"/>
              </a:lnSpc>
              <a:spcBef>
                <a:spcPts val="400"/>
              </a:spcBef>
              <a:spcAft>
                <a:spcPts val="400"/>
              </a:spcAft>
              <a:buClr>
                <a:srgbClr val="000000"/>
              </a:buClr>
              <a:buFont typeface="Wingdings" charset="2"/>
              <a:buChar char=""/>
            </a:pPr>
            <a:r>
              <a:rPr b="0" lang="en-IN" sz="2000" spc="-1" strike="noStrike">
                <a:solidFill>
                  <a:srgbClr val="000000"/>
                </a:solidFill>
                <a:latin typeface="Calibri"/>
                <a:ea typeface="DejaVu Sans"/>
              </a:rPr>
              <a:t>The four pillars of effective DevOps are</a:t>
            </a:r>
            <a:endParaRPr b="0" lang="en-IN" sz="2000" spc="-1" strike="noStrike">
              <a:latin typeface="Arial"/>
            </a:endParaRPr>
          </a:p>
          <a:p>
            <a:pPr lvl="1" marL="800280" indent="-342000">
              <a:lnSpc>
                <a:spcPct val="100000"/>
              </a:lnSpc>
              <a:spcBef>
                <a:spcPts val="400"/>
              </a:spcBef>
              <a:buClr>
                <a:srgbClr val="000000"/>
              </a:buClr>
              <a:buFont typeface="Arial"/>
              <a:buChar char="•"/>
            </a:pPr>
            <a:r>
              <a:rPr b="0" lang="en-IN" sz="2000" spc="-1" strike="noStrike">
                <a:solidFill>
                  <a:srgbClr val="000000"/>
                </a:solidFill>
                <a:latin typeface="Calibri"/>
                <a:ea typeface="DejaVu Sans"/>
              </a:rPr>
              <a:t>Collaboration</a:t>
            </a:r>
            <a:endParaRPr b="0" lang="en-IN" sz="2000" spc="-1" strike="noStrike">
              <a:latin typeface="Arial"/>
            </a:endParaRPr>
          </a:p>
          <a:p>
            <a:pPr lvl="1" marL="800280" indent="-342000">
              <a:lnSpc>
                <a:spcPct val="100000"/>
              </a:lnSpc>
              <a:spcBef>
                <a:spcPts val="400"/>
              </a:spcBef>
              <a:buClr>
                <a:srgbClr val="000000"/>
              </a:buClr>
              <a:buFont typeface="Arial"/>
              <a:buChar char="•"/>
            </a:pPr>
            <a:r>
              <a:rPr b="0" lang="en-IN" sz="2000" spc="-1" strike="noStrike">
                <a:solidFill>
                  <a:srgbClr val="000000"/>
                </a:solidFill>
                <a:latin typeface="Calibri"/>
                <a:ea typeface="DejaVu Sans"/>
              </a:rPr>
              <a:t>Affinity</a:t>
            </a:r>
            <a:endParaRPr b="0" lang="en-IN" sz="2000" spc="-1" strike="noStrike">
              <a:latin typeface="Arial"/>
            </a:endParaRPr>
          </a:p>
          <a:p>
            <a:pPr lvl="1" marL="800280" indent="-342000">
              <a:lnSpc>
                <a:spcPct val="100000"/>
              </a:lnSpc>
              <a:spcBef>
                <a:spcPts val="400"/>
              </a:spcBef>
              <a:buClr>
                <a:srgbClr val="000000"/>
              </a:buClr>
              <a:buFont typeface="Arial"/>
              <a:buChar char="•"/>
            </a:pPr>
            <a:r>
              <a:rPr b="0" lang="en-IN" sz="2000" spc="-1" strike="noStrike">
                <a:solidFill>
                  <a:srgbClr val="000000"/>
                </a:solidFill>
                <a:latin typeface="Calibri"/>
                <a:ea typeface="DejaVu Sans"/>
              </a:rPr>
              <a:t>Tools</a:t>
            </a:r>
            <a:endParaRPr b="0" lang="en-IN" sz="2000" spc="-1" strike="noStrike">
              <a:latin typeface="Arial"/>
            </a:endParaRPr>
          </a:p>
          <a:p>
            <a:pPr lvl="1" marL="800280" indent="-342000">
              <a:lnSpc>
                <a:spcPct val="100000"/>
              </a:lnSpc>
              <a:spcBef>
                <a:spcPts val="400"/>
              </a:spcBef>
              <a:buClr>
                <a:srgbClr val="000000"/>
              </a:buClr>
              <a:buFont typeface="Arial"/>
              <a:buChar char="•"/>
            </a:pPr>
            <a:r>
              <a:rPr b="0" lang="en-IN" sz="2000" spc="-1" strike="noStrike">
                <a:solidFill>
                  <a:srgbClr val="000000"/>
                </a:solidFill>
                <a:latin typeface="Calibri"/>
                <a:ea typeface="DejaVu Sans"/>
              </a:rPr>
              <a:t>Scaling</a:t>
            </a:r>
            <a:endParaRPr b="0" lang="en-IN" sz="2000" spc="-1" strike="noStrike">
              <a:latin typeface="Arial"/>
            </a:endParaRPr>
          </a:p>
          <a:p>
            <a:pPr marL="343080" indent="-342000">
              <a:lnSpc>
                <a:spcPct val="120000"/>
              </a:lnSpc>
              <a:spcBef>
                <a:spcPts val="400"/>
              </a:spcBef>
              <a:spcAft>
                <a:spcPts val="400"/>
              </a:spcAft>
              <a:buClr>
                <a:srgbClr val="000000"/>
              </a:buClr>
              <a:buFont typeface="Arial"/>
              <a:buChar char="•"/>
            </a:pPr>
            <a:r>
              <a:rPr b="0" lang="en-IN" sz="2000" spc="-1" strike="noStrike">
                <a:solidFill>
                  <a:srgbClr val="000000"/>
                </a:solidFill>
                <a:latin typeface="Calibri"/>
                <a:ea typeface="DejaVu Sans"/>
              </a:rPr>
              <a:t>The combination of these pillars will enable addressing of the cultural and technical aspects of an organization</a:t>
            </a:r>
            <a:endParaRPr b="0" lang="en-IN" sz="2000" spc="-1" strike="noStrike">
              <a:latin typeface="Arial"/>
            </a:endParaRPr>
          </a:p>
          <a:p>
            <a:pPr marL="343080" indent="-342000">
              <a:lnSpc>
                <a:spcPct val="120000"/>
              </a:lnSpc>
              <a:spcBef>
                <a:spcPts val="400"/>
              </a:spcBef>
              <a:spcAft>
                <a:spcPts val="400"/>
              </a:spcAft>
              <a:buClr>
                <a:srgbClr val="000000"/>
              </a:buClr>
              <a:buFont typeface="Arial"/>
              <a:buChar char="•"/>
            </a:pPr>
            <a:r>
              <a:rPr b="0" lang="en-IN" sz="2000" spc="-1" strike="noStrike">
                <a:solidFill>
                  <a:srgbClr val="000000"/>
                </a:solidFill>
                <a:latin typeface="Calibri"/>
                <a:ea typeface="DejaVu Sans"/>
              </a:rPr>
              <a:t>Although the first two are norms towards interpersonal interactions, they are important to reduce and avoid inter-team and interpersonal conflicts </a:t>
            </a:r>
            <a:endParaRPr b="0" lang="en-IN" sz="2000" spc="-1" strike="noStrike">
              <a:latin typeface="Arial"/>
            </a:endParaRPr>
          </a:p>
          <a:p>
            <a:pPr marL="343080" indent="-342000">
              <a:lnSpc>
                <a:spcPct val="120000"/>
              </a:lnSpc>
              <a:spcBef>
                <a:spcPts val="400"/>
              </a:spcBef>
              <a:spcAft>
                <a:spcPts val="400"/>
              </a:spcAft>
              <a:buClr>
                <a:srgbClr val="000000"/>
              </a:buClr>
              <a:buFont typeface="Arial"/>
              <a:buChar char="•"/>
            </a:pPr>
            <a:r>
              <a:rPr b="0" lang="en-IN" sz="2000" spc="-1" strike="noStrike">
                <a:solidFill>
                  <a:srgbClr val="000000"/>
                </a:solidFill>
                <a:latin typeface="Calibri"/>
                <a:ea typeface="DejaVu Sans"/>
              </a:rPr>
              <a:t>This could be started one at a time and extended to all four pillars</a:t>
            </a:r>
            <a:endParaRPr b="0" lang="en-IN" sz="2000" spc="-1" strike="noStrike">
              <a:latin typeface="Arial"/>
            </a:endParaRPr>
          </a:p>
        </p:txBody>
      </p:sp>
    </p:spTree>
  </p:cSld>
  <p:timing>
    <p:tnLst>
      <p:par>
        <p:cTn id="520" dur="indefinite" restart="never" nodeType="tmRoot">
          <p:childTnLst>
            <p:seq>
              <p:cTn id="521"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640440" y="534600"/>
            <a:ext cx="577188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ff0000"/>
                </a:solidFill>
                <a:latin typeface="Calibri"/>
                <a:ea typeface="DejaVu Sans"/>
              </a:rPr>
              <a:t>Pillars of DevOps : Collaboration</a:t>
            </a:r>
            <a:endParaRPr b="0" lang="en-IN" sz="2400" spc="-1" strike="noStrike">
              <a:latin typeface="Arial"/>
            </a:endParaRPr>
          </a:p>
        </p:txBody>
      </p:sp>
      <p:sp>
        <p:nvSpPr>
          <p:cNvPr id="573" name="CustomShape 2"/>
          <p:cNvSpPr/>
          <p:nvPr/>
        </p:nvSpPr>
        <p:spPr>
          <a:xfrm>
            <a:off x="101880" y="1048680"/>
            <a:ext cx="10801440" cy="4932360"/>
          </a:xfrm>
          <a:prstGeom prst="rect">
            <a:avLst/>
          </a:prstGeom>
          <a:noFill/>
          <a:ln>
            <a:noFill/>
          </a:ln>
        </p:spPr>
        <p:style>
          <a:lnRef idx="0"/>
          <a:fillRef idx="0"/>
          <a:effectRef idx="0"/>
          <a:fontRef idx="minor"/>
        </p:style>
        <p:txBody>
          <a:bodyPr lIns="90000" rIns="90000" tIns="45000" bIns="45000"/>
          <a:p>
            <a:pPr marL="343080" indent="-342000">
              <a:lnSpc>
                <a:spcPct val="120000"/>
              </a:lnSpc>
              <a:spcBef>
                <a:spcPts val="601"/>
              </a:spcBef>
              <a:buClr>
                <a:srgbClr val="0070c0"/>
              </a:buClr>
              <a:buFont typeface="Wingdings" charset="2"/>
              <a:buChar char=""/>
            </a:pPr>
            <a:r>
              <a:rPr b="1" i="1" lang="en-IN" sz="2000" spc="-1" strike="noStrike">
                <a:solidFill>
                  <a:srgbClr val="0070c0"/>
                </a:solidFill>
                <a:latin typeface="Calibri"/>
                <a:ea typeface="DejaVu Sans"/>
              </a:rPr>
              <a:t>Collaboration</a:t>
            </a:r>
            <a:r>
              <a:rPr b="0" lang="en-IN" sz="2000" spc="-1" strike="noStrike">
                <a:solidFill>
                  <a:srgbClr val="000000"/>
                </a:solidFill>
                <a:latin typeface="Calibri"/>
                <a:ea typeface="DejaVu Sans"/>
              </a:rPr>
              <a:t> is the process of working towards a specific outcome through supporting interactions and the input and support of multiple people &amp; groups. </a:t>
            </a:r>
            <a:endParaRPr b="0" lang="en-IN" sz="2000" spc="-1" strike="noStrike">
              <a:latin typeface="Arial"/>
            </a:endParaRPr>
          </a:p>
          <a:p>
            <a:pPr marL="343080" indent="-342000">
              <a:lnSpc>
                <a:spcPct val="120000"/>
              </a:lnSpc>
              <a:spcBef>
                <a:spcPts val="601"/>
              </a:spcBef>
              <a:buClr>
                <a:srgbClr val="000000"/>
              </a:buClr>
              <a:buFont typeface="Wingdings" charset="2"/>
              <a:buChar char=""/>
            </a:pPr>
            <a:r>
              <a:rPr b="0" lang="en-IN" sz="2000" spc="-1" strike="noStrike">
                <a:solidFill>
                  <a:srgbClr val="000000"/>
                </a:solidFill>
                <a:latin typeface="Calibri"/>
                <a:ea typeface="DejaVu Sans"/>
              </a:rPr>
              <a:t>Cooperation of software development and operations teams is essential before one team can successfully work with another team with a different focus</a:t>
            </a:r>
            <a:endParaRPr b="0" lang="en-IN" sz="2000" spc="-1" strike="noStrike">
              <a:latin typeface="Arial"/>
            </a:endParaRPr>
          </a:p>
          <a:p>
            <a:pPr marL="343080" indent="-342000">
              <a:lnSpc>
                <a:spcPct val="120000"/>
              </a:lnSpc>
              <a:spcBef>
                <a:spcPts val="601"/>
              </a:spcBef>
              <a:buClr>
                <a:srgbClr val="000000"/>
              </a:buClr>
              <a:buFont typeface="Wingdings" charset="2"/>
              <a:buChar char=""/>
            </a:pPr>
            <a:r>
              <a:rPr b="0" lang="en-IN" sz="2000" spc="-1" strike="noStrike">
                <a:solidFill>
                  <a:srgbClr val="000000"/>
                </a:solidFill>
                <a:latin typeface="Calibri"/>
                <a:ea typeface="DejaVu Sans"/>
              </a:rPr>
              <a:t>Teams that don’t work well on an individual or intra-team level can have challenges towards working well individually and at the inter-team level.</a:t>
            </a:r>
            <a:endParaRPr b="0" lang="en-IN" sz="2000" spc="-1" strike="noStrike">
              <a:latin typeface="Arial"/>
            </a:endParaRPr>
          </a:p>
          <a:p>
            <a:pPr marL="343080" indent="-342000">
              <a:lnSpc>
                <a:spcPct val="120000"/>
              </a:lnSpc>
              <a:spcBef>
                <a:spcPts val="601"/>
              </a:spcBef>
              <a:buClr>
                <a:srgbClr val="000000"/>
              </a:buClr>
              <a:buFont typeface="Wingdings" charset="2"/>
              <a:buChar char=""/>
            </a:pPr>
            <a:r>
              <a:rPr b="0" lang="en-IN" sz="2000" spc="-1" strike="noStrike">
                <a:solidFill>
                  <a:srgbClr val="000000"/>
                </a:solidFill>
                <a:latin typeface="Calibri"/>
                <a:ea typeface="DejaVu Sans"/>
              </a:rPr>
              <a:t>Effective collaboration involves</a:t>
            </a:r>
            <a:endParaRPr b="0" lang="en-IN" sz="2000" spc="-1" strike="noStrike">
              <a:latin typeface="Arial"/>
            </a:endParaRPr>
          </a:p>
          <a:p>
            <a:pPr lvl="1" marL="800280" indent="-342000">
              <a:lnSpc>
                <a:spcPct val="120000"/>
              </a:lnSpc>
              <a:spcBef>
                <a:spcPts val="601"/>
              </a:spcBef>
              <a:buClr>
                <a:srgbClr val="000000"/>
              </a:buClr>
              <a:buFont typeface="Wingdings" charset="2"/>
              <a:buChar char=""/>
            </a:pPr>
            <a:r>
              <a:rPr b="0" lang="en-IN" sz="2000" spc="-1" strike="noStrike">
                <a:solidFill>
                  <a:srgbClr val="000000"/>
                </a:solidFill>
                <a:latin typeface="Calibri"/>
                <a:ea typeface="DejaVu Sans"/>
              </a:rPr>
              <a:t>Communication</a:t>
            </a:r>
            <a:endParaRPr b="0" lang="en-IN" sz="2000" spc="-1" strike="noStrike">
              <a:latin typeface="Arial"/>
            </a:endParaRPr>
          </a:p>
          <a:p>
            <a:pPr lvl="1" marL="800280" indent="-342000">
              <a:lnSpc>
                <a:spcPct val="120000"/>
              </a:lnSpc>
              <a:spcBef>
                <a:spcPts val="601"/>
              </a:spcBef>
              <a:buClr>
                <a:srgbClr val="000000"/>
              </a:buClr>
              <a:buFont typeface="Wingdings" charset="2"/>
              <a:buChar char=""/>
            </a:pPr>
            <a:r>
              <a:rPr b="0" lang="en-IN" sz="2000" spc="-1" strike="noStrike">
                <a:solidFill>
                  <a:srgbClr val="000000"/>
                </a:solidFill>
                <a:latin typeface="Calibri"/>
                <a:ea typeface="DejaVu Sans"/>
              </a:rPr>
              <a:t>Equal participation</a:t>
            </a:r>
            <a:endParaRPr b="0" lang="en-IN" sz="2000" spc="-1" strike="noStrike">
              <a:latin typeface="Arial"/>
            </a:endParaRPr>
          </a:p>
          <a:p>
            <a:pPr lvl="1" marL="800280" indent="-342000">
              <a:lnSpc>
                <a:spcPct val="120000"/>
              </a:lnSpc>
              <a:spcBef>
                <a:spcPts val="601"/>
              </a:spcBef>
              <a:buClr>
                <a:srgbClr val="000000"/>
              </a:buClr>
              <a:buFont typeface="Wingdings" charset="2"/>
              <a:buChar char=""/>
            </a:pPr>
            <a:r>
              <a:rPr b="0" lang="en-IN" sz="2000" spc="-1" strike="noStrike">
                <a:solidFill>
                  <a:srgbClr val="000000"/>
                </a:solidFill>
                <a:latin typeface="Calibri"/>
                <a:ea typeface="DejaVu Sans"/>
              </a:rPr>
              <a:t>Theory of Mind, which is the ability to recognize ones perspective and understanding that others have distinct and different perspective based on their own context</a:t>
            </a:r>
            <a:endParaRPr b="0" lang="en-IN" sz="2000" spc="-1" strike="noStrike">
              <a:latin typeface="Arial"/>
            </a:endParaRPr>
          </a:p>
        </p:txBody>
      </p:sp>
    </p:spTree>
  </p:cSld>
  <p:timing>
    <p:tnLst>
      <p:par>
        <p:cTn id="522" dur="indefinite" restart="never" nodeType="tmRoot">
          <p:childTnLst>
            <p:seq>
              <p:cTn id="523"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793440" y="534600"/>
            <a:ext cx="704916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ff0000"/>
                </a:solidFill>
                <a:latin typeface="Calibri"/>
                <a:ea typeface="DejaVu Sans"/>
              </a:rPr>
              <a:t>Pillars of DevOps : Collaboration – Cont.</a:t>
            </a:r>
            <a:endParaRPr b="0" lang="en-IN" sz="2400" spc="-1" strike="noStrike">
              <a:latin typeface="Arial"/>
            </a:endParaRPr>
          </a:p>
        </p:txBody>
      </p:sp>
      <p:sp>
        <p:nvSpPr>
          <p:cNvPr id="575" name="CustomShape 2"/>
          <p:cNvSpPr/>
          <p:nvPr/>
        </p:nvSpPr>
        <p:spPr>
          <a:xfrm>
            <a:off x="-42120" y="1129680"/>
            <a:ext cx="10801440" cy="488772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300"/>
              </a:spcBef>
              <a:spcAft>
                <a:spcPts val="300"/>
              </a:spcAft>
              <a:buClr>
                <a:srgbClr val="000000"/>
              </a:buClr>
              <a:buFont typeface="Wingdings" charset="2"/>
              <a:buChar char=""/>
            </a:pPr>
            <a:r>
              <a:rPr b="0" lang="en-IN" sz="2000" spc="-1" strike="noStrike">
                <a:solidFill>
                  <a:srgbClr val="000000"/>
                </a:solidFill>
                <a:latin typeface="Calibri"/>
                <a:ea typeface="DejaVu Sans"/>
              </a:rPr>
              <a:t>Considering different aspects of getting people to work together more effectively could be by having</a:t>
            </a:r>
            <a:endParaRPr b="0" lang="en-IN" sz="2000" spc="-1" strike="noStrike">
              <a:latin typeface="Arial"/>
            </a:endParaRPr>
          </a:p>
          <a:p>
            <a:pPr lvl="1" marL="800280" indent="-342000">
              <a:lnSpc>
                <a:spcPct val="100000"/>
              </a:lnSpc>
              <a:spcBef>
                <a:spcPts val="300"/>
              </a:spcBef>
              <a:spcAft>
                <a:spcPts val="300"/>
              </a:spcAft>
              <a:buClr>
                <a:srgbClr val="000000"/>
              </a:buClr>
              <a:buFont typeface="Wingdings" charset="2"/>
              <a:buChar char=""/>
            </a:pPr>
            <a:r>
              <a:rPr b="0" lang="en-IN" sz="2000" spc="-1" strike="noStrike">
                <a:solidFill>
                  <a:srgbClr val="000000"/>
                </a:solidFill>
                <a:latin typeface="Calibri"/>
                <a:ea typeface="DejaVu Sans"/>
              </a:rPr>
              <a:t> </a:t>
            </a:r>
            <a:r>
              <a:rPr b="0" lang="en-IN" sz="2000" spc="-1" strike="noStrike">
                <a:solidFill>
                  <a:srgbClr val="000000"/>
                </a:solidFill>
                <a:latin typeface="Calibri"/>
                <a:ea typeface="DejaVu Sans"/>
              </a:rPr>
              <a:t>A shared goal</a:t>
            </a:r>
            <a:endParaRPr b="0" lang="en-IN" sz="2000" spc="-1" strike="noStrike">
              <a:latin typeface="Arial"/>
            </a:endParaRPr>
          </a:p>
          <a:p>
            <a:pPr lvl="1" marL="800280" indent="-342000">
              <a:lnSpc>
                <a:spcPct val="100000"/>
              </a:lnSpc>
              <a:spcBef>
                <a:spcPts val="300"/>
              </a:spcBef>
              <a:spcAft>
                <a:spcPts val="300"/>
              </a:spcAft>
              <a:buClr>
                <a:srgbClr val="000000"/>
              </a:buClr>
              <a:buFont typeface="Wingdings" charset="2"/>
              <a:buChar char=""/>
            </a:pPr>
            <a:r>
              <a:rPr b="0" lang="en-IN" sz="2000" spc="-1" strike="noStrike">
                <a:solidFill>
                  <a:srgbClr val="000000"/>
                </a:solidFill>
                <a:latin typeface="Calibri"/>
                <a:ea typeface="DejaVu Sans"/>
              </a:rPr>
              <a:t>Empathy of a collaborative culture through effective communication</a:t>
            </a:r>
            <a:endParaRPr b="0" lang="en-IN" sz="2000" spc="-1" strike="noStrike">
              <a:latin typeface="Arial"/>
            </a:endParaRPr>
          </a:p>
          <a:p>
            <a:pPr lvl="1" marL="800280" indent="-342000">
              <a:lnSpc>
                <a:spcPct val="100000"/>
              </a:lnSpc>
              <a:spcBef>
                <a:spcPts val="300"/>
              </a:spcBef>
              <a:spcAft>
                <a:spcPts val="300"/>
              </a:spcAft>
              <a:buClr>
                <a:srgbClr val="000000"/>
              </a:buClr>
              <a:buFont typeface="Wingdings" charset="2"/>
              <a:buChar char=""/>
            </a:pPr>
            <a:r>
              <a:rPr b="0" lang="en-IN" sz="2000" spc="-1" strike="noStrike">
                <a:solidFill>
                  <a:srgbClr val="000000"/>
                </a:solidFill>
                <a:latin typeface="Calibri"/>
                <a:ea typeface="DejaVu Sans"/>
              </a:rPr>
              <a:t>Teams are effective when based on relationships built on trust, empathy &amp; reciprocity including</a:t>
            </a:r>
            <a:endParaRPr b="0" lang="en-IN" sz="2000" spc="-1" strike="noStrike">
              <a:latin typeface="Arial"/>
            </a:endParaRPr>
          </a:p>
          <a:p>
            <a:pPr lvl="2" marL="1257480" indent="-342000">
              <a:lnSpc>
                <a:spcPct val="100000"/>
              </a:lnSpc>
              <a:spcBef>
                <a:spcPts val="300"/>
              </a:spcBef>
              <a:spcAft>
                <a:spcPts val="300"/>
              </a:spcAft>
              <a:buClr>
                <a:srgbClr val="000000"/>
              </a:buClr>
              <a:buFont typeface="Wingdings" charset="2"/>
              <a:buChar char=""/>
            </a:pPr>
            <a:r>
              <a:rPr b="0" lang="en-IN" sz="2000" spc="-1" strike="noStrike">
                <a:solidFill>
                  <a:srgbClr val="000000"/>
                </a:solidFill>
                <a:latin typeface="Calibri"/>
                <a:ea typeface="DejaVu Sans"/>
              </a:rPr>
              <a:t>Empathy that there can be different perspectives based on the different backgrounds in terms of gender, culture, language, background of families, background of their previous experiences, their qualifications, their job profile etc. </a:t>
            </a:r>
            <a:endParaRPr b="0" lang="en-IN" sz="2000" spc="-1" strike="noStrike">
              <a:latin typeface="Arial"/>
            </a:endParaRPr>
          </a:p>
          <a:p>
            <a:pPr lvl="2" marL="1257480" indent="-342000">
              <a:lnSpc>
                <a:spcPct val="100000"/>
              </a:lnSpc>
              <a:spcBef>
                <a:spcPts val="300"/>
              </a:spcBef>
              <a:spcAft>
                <a:spcPts val="300"/>
              </a:spcAft>
              <a:buClr>
                <a:srgbClr val="000000"/>
              </a:buClr>
              <a:buFont typeface="Wingdings" charset="2"/>
              <a:buChar char=""/>
            </a:pPr>
            <a:r>
              <a:rPr b="0" lang="en-IN" sz="2000" spc="-1" strike="noStrike">
                <a:solidFill>
                  <a:srgbClr val="000000"/>
                </a:solidFill>
                <a:latin typeface="Calibri"/>
                <a:ea typeface="DejaVu Sans"/>
              </a:rPr>
              <a:t>That people have different personal and professional goals and needs. </a:t>
            </a:r>
            <a:endParaRPr b="0" lang="en-IN" sz="2000" spc="-1" strike="noStrike">
              <a:latin typeface="Arial"/>
            </a:endParaRPr>
          </a:p>
          <a:p>
            <a:pPr lvl="2" marL="1257480" indent="-342000">
              <a:lnSpc>
                <a:spcPct val="100000"/>
              </a:lnSpc>
              <a:spcBef>
                <a:spcPts val="300"/>
              </a:spcBef>
              <a:spcAft>
                <a:spcPts val="300"/>
              </a:spcAft>
              <a:buClr>
                <a:srgbClr val="000000"/>
              </a:buClr>
              <a:buFont typeface="Wingdings" charset="2"/>
              <a:buChar char=""/>
            </a:pPr>
            <a:r>
              <a:rPr b="0" lang="en-IN" sz="2000" spc="-1" strike="noStrike">
                <a:solidFill>
                  <a:srgbClr val="000000"/>
                </a:solidFill>
                <a:latin typeface="Calibri"/>
                <a:ea typeface="DejaVu Sans"/>
              </a:rPr>
              <a:t>That people have different cognitive styles or ways of processing things, learning things or how they engage in their work. </a:t>
            </a:r>
            <a:endParaRPr b="0" lang="en-IN" sz="2000" spc="-1" strike="noStrike">
              <a:latin typeface="Arial"/>
            </a:endParaRPr>
          </a:p>
          <a:p>
            <a:pPr lvl="1" marL="800280" indent="-342000">
              <a:lnSpc>
                <a:spcPct val="100000"/>
              </a:lnSpc>
              <a:spcBef>
                <a:spcPts val="300"/>
              </a:spcBef>
              <a:spcAft>
                <a:spcPts val="300"/>
              </a:spcAft>
              <a:buClr>
                <a:srgbClr val="000000"/>
              </a:buClr>
              <a:buFont typeface="Wingdings" charset="2"/>
              <a:buChar char=""/>
            </a:pPr>
            <a:r>
              <a:rPr b="0" lang="en-IN" sz="2000" spc="-1" strike="noStrike">
                <a:solidFill>
                  <a:srgbClr val="000000"/>
                </a:solidFill>
                <a:latin typeface="Calibri"/>
                <a:ea typeface="DejaVu Sans"/>
              </a:rPr>
              <a:t>Where hierarchies are less emphasized </a:t>
            </a:r>
            <a:endParaRPr b="0" lang="en-IN" sz="2000" spc="-1" strike="noStrike">
              <a:latin typeface="Arial"/>
            </a:endParaRPr>
          </a:p>
        </p:txBody>
      </p:sp>
    </p:spTree>
  </p:cSld>
  <p:timing>
    <p:tnLst>
      <p:par>
        <p:cTn id="524" dur="indefinite" restart="never" nodeType="tmRoot">
          <p:childTnLst>
            <p:seq>
              <p:cTn id="525"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
          <p:cNvSpPr/>
          <p:nvPr/>
        </p:nvSpPr>
        <p:spPr>
          <a:xfrm>
            <a:off x="-495000" y="534600"/>
            <a:ext cx="470520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ff0000"/>
                </a:solidFill>
                <a:latin typeface="Calibri"/>
                <a:ea typeface="DejaVu Sans"/>
              </a:rPr>
              <a:t>Pillars of DevOps : Affinity</a:t>
            </a:r>
            <a:endParaRPr b="0" lang="en-IN" sz="2400" spc="-1" strike="noStrike">
              <a:latin typeface="Arial"/>
            </a:endParaRPr>
          </a:p>
        </p:txBody>
      </p:sp>
      <p:sp>
        <p:nvSpPr>
          <p:cNvPr id="577" name="CustomShape 2"/>
          <p:cNvSpPr/>
          <p:nvPr/>
        </p:nvSpPr>
        <p:spPr>
          <a:xfrm>
            <a:off x="98640" y="1126440"/>
            <a:ext cx="9220320" cy="3972600"/>
          </a:xfrm>
          <a:prstGeom prst="rect">
            <a:avLst/>
          </a:prstGeom>
          <a:noFill/>
          <a:ln>
            <a:noFill/>
          </a:ln>
        </p:spPr>
        <p:style>
          <a:lnRef idx="0"/>
          <a:fillRef idx="0"/>
          <a:effectRef idx="0"/>
          <a:fontRef idx="minor"/>
        </p:style>
        <p:txBody>
          <a:bodyPr lIns="90000" rIns="90000" tIns="45000" bIns="45000"/>
          <a:p>
            <a:pPr marL="343080" indent="-342000" algn="just">
              <a:lnSpc>
                <a:spcPct val="120000"/>
              </a:lnSpc>
              <a:spcBef>
                <a:spcPts val="601"/>
              </a:spcBef>
              <a:spcAft>
                <a:spcPts val="300"/>
              </a:spcAft>
              <a:buClr>
                <a:srgbClr val="000000"/>
              </a:buClr>
              <a:buFont typeface="Wingdings" charset="2"/>
              <a:buChar char=""/>
            </a:pPr>
            <a:r>
              <a:rPr b="0" lang="en-IN" sz="2000" spc="-1" strike="noStrike">
                <a:solidFill>
                  <a:srgbClr val="000000"/>
                </a:solidFill>
                <a:latin typeface="Calibri"/>
                <a:ea typeface="DejaVu Sans"/>
              </a:rPr>
              <a:t>There needs to exist a strong relationship between individuals, teams and departments along with collaborative relationships to ensure the Dev and Ops groups work together. This is achieved by having teams with </a:t>
            </a:r>
            <a:r>
              <a:rPr b="1" lang="en-IN" sz="2000" spc="-1" strike="noStrike">
                <a:solidFill>
                  <a:srgbClr val="0070c0"/>
                </a:solidFill>
                <a:latin typeface="Calibri"/>
                <a:ea typeface="DejaVu Sans"/>
              </a:rPr>
              <a:t>strong affinity </a:t>
            </a:r>
            <a:r>
              <a:rPr b="0" lang="en-IN" sz="2000" spc="-1" strike="noStrike">
                <a:solidFill>
                  <a:srgbClr val="000000"/>
                </a:solidFill>
                <a:latin typeface="Calibri"/>
                <a:ea typeface="DejaVu Sans"/>
              </a:rPr>
              <a:t>between them.</a:t>
            </a:r>
            <a:endParaRPr b="0" lang="en-IN" sz="2000" spc="-1" strike="noStrike">
              <a:latin typeface="Arial"/>
            </a:endParaRPr>
          </a:p>
          <a:p>
            <a:pPr marL="343080" indent="-342000">
              <a:lnSpc>
                <a:spcPct val="120000"/>
              </a:lnSpc>
              <a:spcBef>
                <a:spcPts val="601"/>
              </a:spcBef>
              <a:spcAft>
                <a:spcPts val="300"/>
              </a:spcAft>
              <a:buClr>
                <a:srgbClr val="0070c0"/>
              </a:buClr>
              <a:buFont typeface="Wingdings" charset="2"/>
              <a:buChar char=""/>
            </a:pPr>
            <a:r>
              <a:rPr b="1" lang="en-IN" sz="2000" spc="-1" strike="noStrike">
                <a:solidFill>
                  <a:srgbClr val="0070c0"/>
                </a:solidFill>
                <a:latin typeface="Calibri"/>
                <a:ea typeface="DejaVu Sans"/>
              </a:rPr>
              <a:t>Affinity</a:t>
            </a:r>
            <a:r>
              <a:rPr b="0" lang="en-IN" sz="2000" spc="-1" strike="noStrike">
                <a:solidFill>
                  <a:srgbClr val="000000"/>
                </a:solidFill>
                <a:latin typeface="Calibri"/>
                <a:ea typeface="DejaVu Sans"/>
              </a:rPr>
              <a:t> is the measure of the strength of the relationship between individuals, teams, business units, and even companies.</a:t>
            </a:r>
            <a:endParaRPr b="0" lang="en-IN" sz="2000" spc="-1" strike="noStrike">
              <a:latin typeface="Arial"/>
            </a:endParaRPr>
          </a:p>
          <a:p>
            <a:pPr marL="343080" indent="-342000">
              <a:lnSpc>
                <a:spcPct val="120000"/>
              </a:lnSpc>
              <a:spcBef>
                <a:spcPts val="601"/>
              </a:spcBef>
              <a:spcAft>
                <a:spcPts val="300"/>
              </a:spcAft>
              <a:buClr>
                <a:srgbClr val="0070c0"/>
              </a:buClr>
              <a:buFont typeface="Wingdings" charset="2"/>
              <a:buChar char=""/>
            </a:pPr>
            <a:r>
              <a:rPr b="1" i="1" lang="en-IN" sz="2000" spc="-1" strike="noStrike">
                <a:solidFill>
                  <a:srgbClr val="0070c0"/>
                </a:solidFill>
                <a:latin typeface="Calibri"/>
                <a:ea typeface="DejaVu Sans"/>
              </a:rPr>
              <a:t>Building Affinity</a:t>
            </a:r>
            <a:r>
              <a:rPr b="0" lang="en-IN" sz="2000" spc="-1" strike="noStrike">
                <a:solidFill>
                  <a:srgbClr val="000000"/>
                </a:solidFill>
                <a:latin typeface="Calibri"/>
                <a:ea typeface="DejaVu Sans"/>
              </a:rPr>
              <a:t> is the process of building these inter-team relationships, navigating differing goals or metrics while keeping in mind shared organizational goals, and fostering empathy and learning between different groups of people. </a:t>
            </a:r>
            <a:endParaRPr b="0" lang="en-IN" sz="2000" spc="-1" strike="noStrike">
              <a:latin typeface="Arial"/>
            </a:endParaRPr>
          </a:p>
        </p:txBody>
      </p:sp>
    </p:spTree>
  </p:cSld>
  <p:timing>
    <p:tnLst>
      <p:par>
        <p:cTn id="526" dur="indefinite" restart="never" nodeType="tmRoot">
          <p:childTnLst>
            <p:seq>
              <p:cTn id="527"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691200" y="534600"/>
            <a:ext cx="610740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ff0000"/>
                </a:solidFill>
                <a:latin typeface="Calibri"/>
                <a:ea typeface="DejaVu Sans"/>
              </a:rPr>
              <a:t>Pillars of DevOps : Affinity (Cont.) </a:t>
            </a:r>
            <a:endParaRPr b="0" lang="en-IN" sz="2400" spc="-1" strike="noStrike">
              <a:latin typeface="Arial"/>
            </a:endParaRPr>
          </a:p>
        </p:txBody>
      </p:sp>
      <p:sp>
        <p:nvSpPr>
          <p:cNvPr id="579" name="CustomShape 2"/>
          <p:cNvSpPr/>
          <p:nvPr/>
        </p:nvSpPr>
        <p:spPr>
          <a:xfrm>
            <a:off x="186480" y="1126440"/>
            <a:ext cx="9361080" cy="4601880"/>
          </a:xfrm>
          <a:prstGeom prst="rect">
            <a:avLst/>
          </a:prstGeom>
          <a:noFill/>
          <a:ln>
            <a:noFill/>
          </a:ln>
        </p:spPr>
        <p:style>
          <a:lnRef idx="0"/>
          <a:fillRef idx="0"/>
          <a:effectRef idx="0"/>
          <a:fontRef idx="minor"/>
        </p:style>
        <p:txBody>
          <a:bodyPr lIns="90000" rIns="90000" tIns="45000" bIns="45000"/>
          <a:p>
            <a:pPr>
              <a:lnSpc>
                <a:spcPct val="114000"/>
              </a:lnSpc>
              <a:spcBef>
                <a:spcPts val="300"/>
              </a:spcBef>
            </a:pPr>
            <a:r>
              <a:rPr b="0" lang="en-IN" sz="2400" spc="-1" strike="noStrike">
                <a:solidFill>
                  <a:srgbClr val="000000"/>
                </a:solidFill>
                <a:latin typeface="Calibri"/>
                <a:ea typeface="DejaVu Sans"/>
              </a:rPr>
              <a:t>Affinity can be </a:t>
            </a:r>
            <a:r>
              <a:rPr b="1" i="1" lang="en-IN" sz="2400" spc="-1" strike="noStrike">
                <a:solidFill>
                  <a:srgbClr val="0070c0"/>
                </a:solidFill>
                <a:latin typeface="Calibri"/>
                <a:ea typeface="DejaVu Sans"/>
              </a:rPr>
              <a:t>measured</a:t>
            </a:r>
            <a:r>
              <a:rPr b="0" lang="en-IN" sz="2400" spc="-1" strike="noStrike">
                <a:solidFill>
                  <a:srgbClr val="000000"/>
                </a:solidFill>
                <a:latin typeface="Calibri"/>
                <a:ea typeface="DejaVu Sans"/>
              </a:rPr>
              <a:t> by several factors like </a:t>
            </a:r>
            <a:endParaRPr b="0" lang="en-IN" sz="2400" spc="-1" strike="noStrike">
              <a:latin typeface="Arial"/>
            </a:endParaRPr>
          </a:p>
          <a:p>
            <a:pPr lvl="1" marL="800280" indent="-342000">
              <a:lnSpc>
                <a:spcPct val="114000"/>
              </a:lnSpc>
              <a:spcBef>
                <a:spcPts val="300"/>
              </a:spcBef>
              <a:buClr>
                <a:srgbClr val="000000"/>
              </a:buClr>
              <a:buFont typeface="Wingdings" charset="2"/>
              <a:buChar char=""/>
            </a:pPr>
            <a:r>
              <a:rPr b="0" lang="en-IN" sz="2400" spc="-1" strike="noStrike">
                <a:solidFill>
                  <a:srgbClr val="000000"/>
                </a:solidFill>
                <a:latin typeface="Calibri"/>
                <a:ea typeface="DejaVu Sans"/>
              </a:rPr>
              <a:t>Shared time</a:t>
            </a:r>
            <a:endParaRPr b="0" lang="en-IN" sz="2400" spc="-1" strike="noStrike">
              <a:latin typeface="Arial"/>
            </a:endParaRPr>
          </a:p>
          <a:p>
            <a:pPr lvl="1" marL="800280" indent="-342000">
              <a:lnSpc>
                <a:spcPct val="114000"/>
              </a:lnSpc>
              <a:spcBef>
                <a:spcPts val="300"/>
              </a:spcBef>
              <a:buClr>
                <a:srgbClr val="000000"/>
              </a:buClr>
              <a:buFont typeface="Wingdings" charset="2"/>
              <a:buChar char=""/>
            </a:pPr>
            <a:r>
              <a:rPr b="0" lang="en-IN" sz="2400" spc="-1" strike="noStrike">
                <a:solidFill>
                  <a:srgbClr val="000000"/>
                </a:solidFill>
                <a:latin typeface="Calibri"/>
                <a:ea typeface="DejaVu Sans"/>
              </a:rPr>
              <a:t>Intensity of the relationships</a:t>
            </a:r>
            <a:endParaRPr b="0" lang="en-IN" sz="2400" spc="-1" strike="noStrike">
              <a:latin typeface="Arial"/>
            </a:endParaRPr>
          </a:p>
          <a:p>
            <a:pPr lvl="1" marL="800280" indent="-342000">
              <a:lnSpc>
                <a:spcPct val="114000"/>
              </a:lnSpc>
              <a:spcBef>
                <a:spcPts val="300"/>
              </a:spcBef>
              <a:buClr>
                <a:srgbClr val="000000"/>
              </a:buClr>
              <a:buFont typeface="Wingdings" charset="2"/>
              <a:buChar char=""/>
            </a:pPr>
            <a:r>
              <a:rPr b="0" lang="en-IN" sz="2400" spc="-1" strike="noStrike">
                <a:solidFill>
                  <a:srgbClr val="000000"/>
                </a:solidFill>
                <a:latin typeface="Calibri"/>
                <a:ea typeface="DejaVu Sans"/>
              </a:rPr>
              <a:t>Reciprocity of shared stories </a:t>
            </a:r>
            <a:endParaRPr b="0" lang="en-IN" sz="2400" spc="-1" strike="noStrike">
              <a:latin typeface="Arial"/>
            </a:endParaRPr>
          </a:p>
          <a:p>
            <a:pPr lvl="1" marL="800280" indent="-342000">
              <a:lnSpc>
                <a:spcPct val="114000"/>
              </a:lnSpc>
              <a:spcBef>
                <a:spcPts val="300"/>
              </a:spcBef>
              <a:buClr>
                <a:srgbClr val="000000"/>
              </a:buClr>
              <a:buFont typeface="Wingdings" charset="2"/>
              <a:buChar char=""/>
            </a:pPr>
            <a:r>
              <a:rPr b="0" lang="en-IN" sz="2400" spc="-1" strike="noStrike">
                <a:solidFill>
                  <a:srgbClr val="000000"/>
                </a:solidFill>
                <a:latin typeface="Calibri"/>
                <a:ea typeface="DejaVu Sans"/>
              </a:rPr>
              <a:t>Reciprocity of support </a:t>
            </a:r>
            <a:endParaRPr b="0" lang="en-IN" sz="2400" spc="-1" strike="noStrike">
              <a:latin typeface="Arial"/>
            </a:endParaRPr>
          </a:p>
          <a:p>
            <a:pPr>
              <a:lnSpc>
                <a:spcPct val="114000"/>
              </a:lnSpc>
              <a:spcBef>
                <a:spcPts val="300"/>
              </a:spcBef>
            </a:pPr>
            <a:r>
              <a:rPr b="0" lang="en-IN" sz="2400" spc="-1" strike="noStrike">
                <a:solidFill>
                  <a:srgbClr val="000000"/>
                </a:solidFill>
                <a:latin typeface="Calibri"/>
                <a:ea typeface="DejaVu Sans"/>
              </a:rPr>
              <a:t>and are </a:t>
            </a:r>
            <a:r>
              <a:rPr b="1" i="1" lang="en-IN" sz="2400" spc="-1" strike="noStrike">
                <a:solidFill>
                  <a:srgbClr val="0070c0"/>
                </a:solidFill>
                <a:latin typeface="Calibri"/>
                <a:ea typeface="DejaVu Sans"/>
              </a:rPr>
              <a:t>achieved</a:t>
            </a:r>
            <a:r>
              <a:rPr b="0" lang="en-IN" sz="2400" spc="-1" strike="noStrike">
                <a:solidFill>
                  <a:srgbClr val="000000"/>
                </a:solidFill>
                <a:latin typeface="Calibri"/>
                <a:ea typeface="DejaVu Sans"/>
              </a:rPr>
              <a:t> by having </a:t>
            </a:r>
            <a:endParaRPr b="0" lang="en-IN" sz="2400" spc="-1" strike="noStrike">
              <a:latin typeface="Arial"/>
            </a:endParaRPr>
          </a:p>
          <a:p>
            <a:pPr lvl="1" marL="800280" indent="-342000">
              <a:lnSpc>
                <a:spcPct val="114000"/>
              </a:lnSpc>
              <a:spcBef>
                <a:spcPts val="300"/>
              </a:spcBef>
              <a:buClr>
                <a:srgbClr val="000000"/>
              </a:buClr>
              <a:buFont typeface="Wingdings" charset="2"/>
              <a:buChar char=""/>
            </a:pPr>
            <a:r>
              <a:rPr b="0" lang="en-IN" sz="2400" spc="-1" strike="noStrike">
                <a:solidFill>
                  <a:srgbClr val="000000"/>
                </a:solidFill>
                <a:latin typeface="Calibri"/>
                <a:ea typeface="DejaVu Sans"/>
              </a:rPr>
              <a:t>Shared values</a:t>
            </a:r>
            <a:endParaRPr b="0" lang="en-IN" sz="2400" spc="-1" strike="noStrike">
              <a:latin typeface="Arial"/>
            </a:endParaRPr>
          </a:p>
          <a:p>
            <a:pPr lvl="1" marL="800280" indent="-342000">
              <a:lnSpc>
                <a:spcPct val="114000"/>
              </a:lnSpc>
              <a:spcBef>
                <a:spcPts val="300"/>
              </a:spcBef>
              <a:buClr>
                <a:srgbClr val="000000"/>
              </a:buClr>
              <a:buFont typeface="Wingdings" charset="2"/>
              <a:buChar char=""/>
            </a:pPr>
            <a:r>
              <a:rPr b="0" lang="en-IN" sz="2400" spc="-1" strike="noStrike">
                <a:solidFill>
                  <a:srgbClr val="000000"/>
                </a:solidFill>
                <a:latin typeface="Calibri"/>
                <a:ea typeface="DejaVu Sans"/>
              </a:rPr>
              <a:t>Consistent team culture</a:t>
            </a:r>
            <a:endParaRPr b="0" lang="en-IN" sz="2400" spc="-1" strike="noStrike">
              <a:latin typeface="Arial"/>
            </a:endParaRPr>
          </a:p>
          <a:p>
            <a:pPr lvl="1" marL="800280" indent="-342000">
              <a:lnSpc>
                <a:spcPct val="114000"/>
              </a:lnSpc>
              <a:spcBef>
                <a:spcPts val="300"/>
              </a:spcBef>
              <a:buClr>
                <a:srgbClr val="000000"/>
              </a:buClr>
              <a:buFont typeface="Wingdings" charset="2"/>
              <a:buChar char=""/>
            </a:pPr>
            <a:r>
              <a:rPr b="0" lang="en-IN" sz="2400" spc="-1" strike="noStrike">
                <a:solidFill>
                  <a:srgbClr val="000000"/>
                </a:solidFill>
                <a:latin typeface="Calibri"/>
                <a:ea typeface="DejaVu Sans"/>
              </a:rPr>
              <a:t>Team cohesion </a:t>
            </a:r>
            <a:endParaRPr b="0" lang="en-IN" sz="2400" spc="-1" strike="noStrike">
              <a:latin typeface="Arial"/>
            </a:endParaRPr>
          </a:p>
          <a:p>
            <a:pPr>
              <a:lnSpc>
                <a:spcPct val="114000"/>
              </a:lnSpc>
              <a:spcBef>
                <a:spcPts val="300"/>
              </a:spcBef>
            </a:pPr>
            <a:r>
              <a:rPr b="0" lang="en-IN" sz="2400" spc="-1" strike="noStrike">
                <a:solidFill>
                  <a:srgbClr val="000000"/>
                </a:solidFill>
                <a:latin typeface="Calibri"/>
                <a:ea typeface="DejaVu Sans"/>
              </a:rPr>
              <a:t>which acts as a common ground.</a:t>
            </a:r>
            <a:endParaRPr b="0" lang="en-IN" sz="2400" spc="-1" strike="noStrike">
              <a:latin typeface="Arial"/>
            </a:endParaRPr>
          </a:p>
        </p:txBody>
      </p:sp>
    </p:spTree>
  </p:cSld>
  <p:timing>
    <p:tnLst>
      <p:par>
        <p:cTn id="528" dur="indefinite" restart="never" nodeType="tmRoot">
          <p:childTnLst>
            <p:seq>
              <p:cTn id="529"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1"/>
          <p:cNvSpPr/>
          <p:nvPr/>
        </p:nvSpPr>
        <p:spPr>
          <a:xfrm>
            <a:off x="-457920" y="534600"/>
            <a:ext cx="433476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ff0000"/>
                </a:solidFill>
                <a:latin typeface="Calibri"/>
                <a:ea typeface="DejaVu Sans"/>
              </a:rPr>
              <a:t>Pillars of DevOps : Tools</a:t>
            </a:r>
            <a:endParaRPr b="0" lang="en-IN" sz="2400" spc="-1" strike="noStrike">
              <a:latin typeface="Arial"/>
            </a:endParaRPr>
          </a:p>
        </p:txBody>
      </p:sp>
      <p:sp>
        <p:nvSpPr>
          <p:cNvPr id="581" name="CustomShape 2"/>
          <p:cNvSpPr/>
          <p:nvPr/>
        </p:nvSpPr>
        <p:spPr>
          <a:xfrm>
            <a:off x="108360" y="1176480"/>
            <a:ext cx="10335960" cy="5221440"/>
          </a:xfrm>
          <a:prstGeom prst="rect">
            <a:avLst/>
          </a:prstGeom>
          <a:noFill/>
          <a:ln>
            <a:noFill/>
          </a:ln>
        </p:spPr>
        <p:style>
          <a:lnRef idx="0"/>
          <a:fillRef idx="0"/>
          <a:effectRef idx="0"/>
          <a:fontRef idx="minor"/>
        </p:style>
        <p:txBody>
          <a:bodyPr lIns="90000" rIns="90000" tIns="45000" bIns="45000"/>
          <a:p>
            <a:pPr marL="343080" indent="-342000">
              <a:lnSpc>
                <a:spcPct val="120000"/>
              </a:lnSpc>
              <a:spcBef>
                <a:spcPts val="601"/>
              </a:spcBef>
              <a:buClr>
                <a:srgbClr val="000000"/>
              </a:buClr>
              <a:buFont typeface="Wingdings" charset="2"/>
              <a:buChar char=""/>
            </a:pPr>
            <a:r>
              <a:rPr b="0" lang="en-IN" sz="2000" spc="-1" strike="noStrike">
                <a:solidFill>
                  <a:srgbClr val="000000"/>
                </a:solidFill>
                <a:latin typeface="Calibri"/>
                <a:ea typeface="DejaVu Sans"/>
              </a:rPr>
              <a:t>Tools are important in the DevOps environment as they act as an accelerator, driving change based on the current culture and direction</a:t>
            </a:r>
            <a:endParaRPr b="0" lang="en-IN" sz="2000" spc="-1" strike="noStrike">
              <a:latin typeface="Arial"/>
            </a:endParaRPr>
          </a:p>
          <a:p>
            <a:pPr marL="343080" indent="-342000">
              <a:lnSpc>
                <a:spcPct val="120000"/>
              </a:lnSpc>
              <a:spcBef>
                <a:spcPts val="601"/>
              </a:spcBef>
              <a:buClr>
                <a:srgbClr val="000000"/>
              </a:buClr>
              <a:buFont typeface="Wingdings" charset="2"/>
              <a:buChar char=""/>
            </a:pPr>
            <a:r>
              <a:rPr b="0" lang="en-IN" sz="2000" spc="-1" strike="noStrike">
                <a:solidFill>
                  <a:srgbClr val="000000"/>
                </a:solidFill>
                <a:latin typeface="Calibri"/>
                <a:ea typeface="DejaVu Sans"/>
              </a:rPr>
              <a:t>Tools &amp; their ease of use impacts the acceptance and proliferation of specific aspects of the culture as they become the common language between teams </a:t>
            </a:r>
            <a:endParaRPr b="0" lang="en-IN" sz="2000" spc="-1" strike="noStrike">
              <a:latin typeface="Arial"/>
            </a:endParaRPr>
          </a:p>
          <a:p>
            <a:pPr marL="343080" indent="-342000">
              <a:lnSpc>
                <a:spcPct val="120000"/>
              </a:lnSpc>
              <a:spcBef>
                <a:spcPts val="601"/>
              </a:spcBef>
              <a:buClr>
                <a:srgbClr val="000000"/>
              </a:buClr>
              <a:buFont typeface="Wingdings" charset="2"/>
              <a:buChar char=""/>
            </a:pPr>
            <a:r>
              <a:rPr b="0" lang="en-IN" sz="2000" spc="-1" strike="noStrike">
                <a:solidFill>
                  <a:srgbClr val="000000"/>
                </a:solidFill>
                <a:latin typeface="Calibri"/>
                <a:ea typeface="DejaVu Sans"/>
              </a:rPr>
              <a:t>In order for initiatives to be successful tools which are only beneficial for a subset of the teams or lack of tools would get in the way of individuals or teams working well together. </a:t>
            </a:r>
            <a:endParaRPr b="0" lang="en-IN" sz="2000" spc="-1" strike="noStrike">
              <a:latin typeface="Arial"/>
            </a:endParaRPr>
          </a:p>
          <a:p>
            <a:pPr marL="343080" indent="-342000">
              <a:lnSpc>
                <a:spcPct val="120000"/>
              </a:lnSpc>
              <a:spcBef>
                <a:spcPts val="601"/>
              </a:spcBef>
              <a:buClr>
                <a:srgbClr val="000000"/>
              </a:buClr>
              <a:buFont typeface="Wingdings" charset="2"/>
              <a:buChar char=""/>
            </a:pPr>
            <a:r>
              <a:rPr b="0" lang="en-IN" sz="2000" spc="-1" strike="noStrike">
                <a:solidFill>
                  <a:srgbClr val="000000"/>
                </a:solidFill>
                <a:latin typeface="Calibri"/>
                <a:ea typeface="DejaVu Sans"/>
              </a:rPr>
              <a:t>If the cost of collaboration is high, not investing in tools (or worse, investing in poor tools) raises this cost.</a:t>
            </a:r>
            <a:endParaRPr b="0" lang="en-IN" sz="2000" spc="-1" strike="noStrike">
              <a:latin typeface="Arial"/>
            </a:endParaRPr>
          </a:p>
          <a:p>
            <a:pPr>
              <a:lnSpc>
                <a:spcPct val="120000"/>
              </a:lnSpc>
              <a:spcBef>
                <a:spcPts val="601"/>
              </a:spcBef>
            </a:pPr>
            <a:r>
              <a:rPr b="0" lang="en-IN" sz="2000" spc="-1" strike="noStrike">
                <a:solidFill>
                  <a:srgbClr val="000000"/>
                </a:solidFill>
                <a:latin typeface="Calibri"/>
                <a:ea typeface="DejaVu Sans"/>
              </a:rPr>
              <a:t>E.g. of tools : System provisioning tools, Build Tools, Automation tools,  Testing tools, Monitoring tools, Log extraction tools, Deployment tools etc. </a:t>
            </a:r>
            <a:endParaRPr b="0" lang="en-IN" sz="2000" spc="-1" strike="noStrike">
              <a:latin typeface="Arial"/>
            </a:endParaRPr>
          </a:p>
          <a:p>
            <a:pPr>
              <a:lnSpc>
                <a:spcPct val="120000"/>
              </a:lnSpc>
              <a:spcBef>
                <a:spcPts val="601"/>
              </a:spcBef>
            </a:pPr>
            <a:r>
              <a:rPr b="0" lang="en-IN" sz="2000" spc="-1" strike="noStrike">
                <a:solidFill>
                  <a:srgbClr val="000000"/>
                </a:solidFill>
                <a:latin typeface="Calibri"/>
                <a:ea typeface="DejaVu Sans"/>
              </a:rPr>
              <a:t>All of those which enhance the effectiveness of DevOps</a:t>
            </a:r>
            <a:endParaRPr b="0" lang="en-IN" sz="2000" spc="-1" strike="noStrike">
              <a:latin typeface="Arial"/>
            </a:endParaRPr>
          </a:p>
        </p:txBody>
      </p:sp>
    </p:spTree>
  </p:cSld>
  <p:timing>
    <p:tnLst>
      <p:par>
        <p:cTn id="530" dur="indefinite" restart="never" nodeType="tmRoot">
          <p:childTnLst>
            <p:seq>
              <p:cTn id="531"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531720" y="534600"/>
            <a:ext cx="4714200" cy="455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ff0000"/>
                </a:solidFill>
                <a:latin typeface="Calibri"/>
                <a:ea typeface="DejaVu Sans"/>
              </a:rPr>
              <a:t>Pillars of DevOps : Scaling</a:t>
            </a:r>
            <a:endParaRPr b="0" lang="en-IN" sz="2400" spc="-1" strike="noStrike">
              <a:latin typeface="Arial"/>
            </a:endParaRPr>
          </a:p>
        </p:txBody>
      </p:sp>
      <p:sp>
        <p:nvSpPr>
          <p:cNvPr id="583" name="CustomShape 2"/>
          <p:cNvSpPr/>
          <p:nvPr/>
        </p:nvSpPr>
        <p:spPr>
          <a:xfrm>
            <a:off x="98640" y="1159920"/>
            <a:ext cx="9361080" cy="4338000"/>
          </a:xfrm>
          <a:prstGeom prst="rect">
            <a:avLst/>
          </a:prstGeom>
          <a:noFill/>
          <a:ln>
            <a:noFill/>
          </a:ln>
        </p:spPr>
        <p:style>
          <a:lnRef idx="0"/>
          <a:fillRef idx="0"/>
          <a:effectRef idx="0"/>
          <a:fontRef idx="minor"/>
        </p:style>
        <p:txBody>
          <a:bodyPr lIns="90000" rIns="90000" tIns="45000" bIns="45000"/>
          <a:p>
            <a:pPr marL="343080" indent="-342000">
              <a:lnSpc>
                <a:spcPct val="120000"/>
              </a:lnSpc>
              <a:spcBef>
                <a:spcPts val="601"/>
              </a:spcBef>
              <a:buClr>
                <a:srgbClr val="000000"/>
              </a:buClr>
              <a:buFont typeface="Arial"/>
              <a:buChar char="•"/>
            </a:pPr>
            <a:r>
              <a:rPr b="0" lang="en-IN" sz="2000" spc="-1" strike="noStrike">
                <a:solidFill>
                  <a:srgbClr val="000000"/>
                </a:solidFill>
                <a:latin typeface="Calibri"/>
                <a:ea typeface="DejaVu Sans"/>
              </a:rPr>
              <a:t>Scaling has a focus on the processes and pivots that organizations must adopt throughout their lifecycles. </a:t>
            </a:r>
            <a:endParaRPr b="0" lang="en-IN" sz="2000" spc="-1" strike="noStrike">
              <a:latin typeface="Arial"/>
            </a:endParaRPr>
          </a:p>
          <a:p>
            <a:pPr marL="343080" indent="-342000">
              <a:lnSpc>
                <a:spcPct val="120000"/>
              </a:lnSpc>
              <a:spcBef>
                <a:spcPts val="601"/>
              </a:spcBef>
              <a:buClr>
                <a:srgbClr val="000000"/>
              </a:buClr>
              <a:buFont typeface="Arial"/>
              <a:buChar char="•"/>
            </a:pPr>
            <a:r>
              <a:rPr b="0" lang="en-IN" sz="2000" spc="-1" strike="noStrike">
                <a:solidFill>
                  <a:srgbClr val="000000"/>
                </a:solidFill>
                <a:latin typeface="Calibri"/>
                <a:ea typeface="DejaVu Sans"/>
              </a:rPr>
              <a:t>Scaling takes into account how the other pillars of effective DevOps can be applied throughout organizations as they grow, mature, and even shrink in large organizations. </a:t>
            </a:r>
            <a:endParaRPr b="0" lang="en-IN" sz="2000" spc="-1" strike="noStrike">
              <a:latin typeface="Arial"/>
            </a:endParaRPr>
          </a:p>
          <a:p>
            <a:pPr marL="343080" indent="-342000">
              <a:lnSpc>
                <a:spcPct val="120000"/>
              </a:lnSpc>
              <a:spcBef>
                <a:spcPts val="601"/>
              </a:spcBef>
              <a:buClr>
                <a:srgbClr val="000000"/>
              </a:buClr>
              <a:buFont typeface="Arial"/>
              <a:buChar char="•"/>
            </a:pPr>
            <a:r>
              <a:rPr b="0" lang="en-IN" sz="2000" spc="-1" strike="noStrike">
                <a:solidFill>
                  <a:srgbClr val="000000"/>
                </a:solidFill>
                <a:latin typeface="Calibri"/>
                <a:ea typeface="DejaVu Sans"/>
              </a:rPr>
              <a:t>There are different considerations, both technical and cultural, for organizations operating at different scales, and considerations for organizations that do not fall into the category of “typical” smaller DevOps cultures will need to be examined.</a:t>
            </a:r>
            <a:endParaRPr b="0" lang="en-IN" sz="2000" spc="-1" strike="noStrike">
              <a:latin typeface="Arial"/>
            </a:endParaRPr>
          </a:p>
          <a:p>
            <a:pPr marL="343080" indent="-342000">
              <a:lnSpc>
                <a:spcPct val="120000"/>
              </a:lnSpc>
              <a:spcBef>
                <a:spcPts val="601"/>
              </a:spcBef>
              <a:buClr>
                <a:srgbClr val="000000"/>
              </a:buClr>
              <a:buFont typeface="Arial"/>
              <a:buChar char="•"/>
            </a:pPr>
            <a:r>
              <a:rPr b="0" lang="en-IN" sz="2000" spc="-1" strike="noStrike">
                <a:solidFill>
                  <a:srgbClr val="000000"/>
                </a:solidFill>
                <a:latin typeface="Calibri"/>
                <a:ea typeface="DejaVu Sans"/>
              </a:rPr>
              <a:t>Scaling could be for Organization, infrastructure, teams (hiring, retention, outsourcing), Complexity, Workload</a:t>
            </a:r>
            <a:endParaRPr b="0" lang="en-IN" sz="2000" spc="-1" strike="noStrike">
              <a:latin typeface="Arial"/>
            </a:endParaRPr>
          </a:p>
        </p:txBody>
      </p:sp>
    </p:spTree>
  </p:cSld>
  <p:timing>
    <p:tnLst>
      <p:par>
        <p:cTn id="532" dur="indefinite" restart="never" nodeType="tmRoot">
          <p:childTnLst>
            <p:seq>
              <p:cTn id="533"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84" name="Group 1"/>
          <p:cNvGrpSpPr/>
          <p:nvPr/>
        </p:nvGrpSpPr>
        <p:grpSpPr>
          <a:xfrm>
            <a:off x="314280" y="349920"/>
            <a:ext cx="11517480" cy="6216840"/>
            <a:chOff x="314280" y="349920"/>
            <a:chExt cx="11517480" cy="6216840"/>
          </a:xfrm>
        </p:grpSpPr>
        <p:sp>
          <p:nvSpPr>
            <p:cNvPr id="585" name="CustomShape 2"/>
            <p:cNvSpPr/>
            <p:nvPr/>
          </p:nvSpPr>
          <p:spPr>
            <a:xfrm>
              <a:off x="11786400" y="36072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86" name="CustomShape 3"/>
            <p:cNvSpPr/>
            <p:nvPr/>
          </p:nvSpPr>
          <p:spPr>
            <a:xfrm rot="5400000">
              <a:off x="11276280" y="-16056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87" name="CustomShape 4"/>
            <p:cNvSpPr/>
            <p:nvPr/>
          </p:nvSpPr>
          <p:spPr>
            <a:xfrm rot="5400000">
              <a:off x="824760" y="601128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88" name="CustomShape 5"/>
            <p:cNvSpPr/>
            <p:nvPr/>
          </p:nvSpPr>
          <p:spPr>
            <a:xfrm rot="10800000">
              <a:off x="315000" y="5490720"/>
              <a:ext cx="44640" cy="10659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534" dur="indefinite" restart="never" nodeType="tmRoot">
          <p:childTnLst>
            <p:seq>
              <p:cTn id="535"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124560" y="528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Hacker and Engineer</a:t>
            </a:r>
            <a:endParaRPr b="0" lang="en-IN" sz="2400" spc="-1" strike="noStrike">
              <a:latin typeface="Arial"/>
            </a:endParaRPr>
          </a:p>
        </p:txBody>
      </p:sp>
      <p:sp>
        <p:nvSpPr>
          <p:cNvPr id="367" name="CustomShape 2"/>
          <p:cNvSpPr/>
          <p:nvPr/>
        </p:nvSpPr>
        <p:spPr>
          <a:xfrm>
            <a:off x="198720" y="1268280"/>
            <a:ext cx="7223040" cy="5503680"/>
          </a:xfrm>
          <a:prstGeom prst="rect">
            <a:avLst/>
          </a:prstGeom>
          <a:noFill/>
          <a:ln>
            <a:noFill/>
          </a:ln>
        </p:spPr>
        <p:style>
          <a:lnRef idx="0"/>
          <a:fillRef idx="0"/>
          <a:effectRef idx="0"/>
          <a:fontRef idx="minor"/>
        </p:style>
      </p:sp>
      <p:sp>
        <p:nvSpPr>
          <p:cNvPr id="368" name="CustomShape 3"/>
          <p:cNvSpPr/>
          <p:nvPr/>
        </p:nvSpPr>
        <p:spPr>
          <a:xfrm>
            <a:off x="37440" y="1087920"/>
            <a:ext cx="12153600" cy="4748760"/>
          </a:xfrm>
          <a:prstGeom prst="rect">
            <a:avLst/>
          </a:prstGeom>
          <a:noFill/>
          <a:ln>
            <a:noFill/>
          </a:ln>
        </p:spPr>
        <p:style>
          <a:lnRef idx="0"/>
          <a:fillRef idx="0"/>
          <a:effectRef idx="0"/>
          <a:fontRef idx="minor"/>
        </p:style>
        <p:txBody>
          <a:bodyPr lIns="90000" rIns="90000" tIns="45000" bIns="45000"/>
          <a:p>
            <a:pPr marL="343080" indent="-342000">
              <a:lnSpc>
                <a:spcPct val="110000"/>
              </a:lnSpc>
              <a:spcBef>
                <a:spcPts val="601"/>
              </a:spcBef>
              <a:buClr>
                <a:srgbClr val="000000"/>
              </a:buClr>
              <a:buFont typeface="Wingdings" charset="2"/>
              <a:buChar char=""/>
            </a:pPr>
            <a:r>
              <a:rPr b="0" lang="en-IN" sz="1600" spc="-1" strike="noStrike">
                <a:solidFill>
                  <a:srgbClr val="000000"/>
                </a:solidFill>
                <a:latin typeface="Calibri"/>
                <a:ea typeface="DejaVu Sans"/>
              </a:rPr>
              <a:t>A </a:t>
            </a:r>
            <a:r>
              <a:rPr b="1" lang="en-IN" sz="1600" spc="-1" strike="noStrike">
                <a:solidFill>
                  <a:srgbClr val="000000"/>
                </a:solidFill>
                <a:latin typeface="Calibri"/>
                <a:ea typeface="DejaVu Sans"/>
              </a:rPr>
              <a:t>hacker</a:t>
            </a:r>
            <a:r>
              <a:rPr b="0" lang="en-IN" sz="1600" spc="-1" strike="noStrike">
                <a:solidFill>
                  <a:srgbClr val="000000"/>
                </a:solidFill>
                <a:latin typeface="Calibri"/>
                <a:ea typeface="DejaVu Sans"/>
              </a:rPr>
              <a:t> would go about solving a problem by using non standard approaches or by exploiting its </a:t>
            </a:r>
            <a:br/>
            <a:r>
              <a:rPr b="0" lang="en-IN" sz="1600" spc="-1" strike="noStrike">
                <a:solidFill>
                  <a:srgbClr val="000000"/>
                </a:solidFill>
                <a:latin typeface="Calibri"/>
                <a:ea typeface="DejaVu Sans"/>
              </a:rPr>
              <a:t>weakness. They need novelty, typically are attracted by challenges and the toys they work with and are weakly motivated by conventional rewards like money, positions etc.</a:t>
            </a:r>
            <a:endParaRPr b="0" lang="en-IN" sz="1600" spc="-1" strike="noStrike">
              <a:latin typeface="Arial"/>
            </a:endParaRPr>
          </a:p>
          <a:p>
            <a:pPr marL="343080" indent="-342000">
              <a:lnSpc>
                <a:spcPct val="110000"/>
              </a:lnSpc>
              <a:spcBef>
                <a:spcPts val="601"/>
              </a:spcBef>
              <a:buClr>
                <a:srgbClr val="000000"/>
              </a:buClr>
              <a:buFont typeface="Wingdings" charset="2"/>
              <a:buChar char=""/>
            </a:pPr>
            <a:r>
              <a:rPr b="0" lang="en-IN" sz="1600" spc="-1" strike="noStrike">
                <a:solidFill>
                  <a:srgbClr val="000000"/>
                </a:solidFill>
                <a:latin typeface="Calibri"/>
                <a:ea typeface="DejaVu Sans"/>
              </a:rPr>
              <a:t>An </a:t>
            </a:r>
            <a:r>
              <a:rPr b="1" lang="en-IN" sz="1600" spc="-1" strike="noStrike">
                <a:solidFill>
                  <a:srgbClr val="000000"/>
                </a:solidFill>
                <a:latin typeface="Calibri"/>
                <a:ea typeface="DejaVu Sans"/>
              </a:rPr>
              <a:t>engineer</a:t>
            </a:r>
            <a:r>
              <a:rPr b="0" lang="en-IN" sz="1600" spc="-1" strike="noStrike">
                <a:solidFill>
                  <a:srgbClr val="000000"/>
                </a:solidFill>
                <a:latin typeface="Calibri"/>
                <a:ea typeface="DejaVu Sans"/>
              </a:rPr>
              <a:t> is someone who mostly takes something that is known to be possible, and makes it fit within a given, limiting set of criteria like within a fixed budget, to meet a performance benchmark, to exceed certain reliability requirements, to make it aesthetically pleasing, meet arbitrary regulations (accessibility, environmental, paying living wages, etc.).   There could be more creative and original thinking given the constraints of the engineering  problem.</a:t>
            </a:r>
            <a:endParaRPr b="0" lang="en-IN" sz="1600" spc="-1" strike="noStrike">
              <a:latin typeface="Arial"/>
            </a:endParaRPr>
          </a:p>
          <a:p>
            <a:pPr marL="343080" indent="-342000" algn="just">
              <a:lnSpc>
                <a:spcPct val="120000"/>
              </a:lnSpc>
              <a:spcBef>
                <a:spcPts val="799"/>
              </a:spcBef>
              <a:buClr>
                <a:srgbClr val="000000"/>
              </a:buClr>
              <a:buFont typeface="Wingdings" charset="2"/>
              <a:buChar char=""/>
            </a:pPr>
            <a:r>
              <a:rPr b="0" lang="en-IN" sz="1600" spc="-1" strike="noStrike">
                <a:solidFill>
                  <a:srgbClr val="000000"/>
                </a:solidFill>
                <a:latin typeface="Calibri"/>
                <a:ea typeface="DejaVu Sans"/>
              </a:rPr>
              <a:t>Hackers who use deep understanding and knowledge of computer systems and software and look to exploit weakness of systems can be classified into two types</a:t>
            </a:r>
            <a:endParaRPr b="0" lang="en-IN" sz="1600" spc="-1" strike="noStrike">
              <a:latin typeface="Arial"/>
            </a:endParaRPr>
          </a:p>
          <a:p>
            <a:pPr lvl="1" marL="800280" indent="-342000" algn="just">
              <a:lnSpc>
                <a:spcPct val="110000"/>
              </a:lnSpc>
              <a:spcBef>
                <a:spcPts val="300"/>
              </a:spcBef>
              <a:buClr>
                <a:srgbClr val="000000"/>
              </a:buClr>
              <a:buFont typeface="Wingdings" charset="2"/>
              <a:buChar char=""/>
            </a:pPr>
            <a:r>
              <a:rPr b="1" lang="en-IN" sz="1600" spc="-1" strike="noStrike">
                <a:solidFill>
                  <a:srgbClr val="000000"/>
                </a:solidFill>
                <a:latin typeface="Calibri"/>
                <a:ea typeface="DejaVu Sans"/>
              </a:rPr>
              <a:t>White hat hackers</a:t>
            </a:r>
            <a:endParaRPr b="0" lang="en-IN" sz="1600" spc="-1" strike="noStrike">
              <a:latin typeface="Arial"/>
            </a:endParaRPr>
          </a:p>
          <a:p>
            <a:pPr marL="822960" algn="just">
              <a:lnSpc>
                <a:spcPct val="110000"/>
              </a:lnSpc>
              <a:spcBef>
                <a:spcPts val="300"/>
              </a:spcBef>
            </a:pPr>
            <a:r>
              <a:rPr b="0" lang="en-IN" sz="1600" spc="-1" strike="noStrike">
                <a:solidFill>
                  <a:srgbClr val="000000"/>
                </a:solidFill>
                <a:latin typeface="Calibri"/>
                <a:ea typeface="DejaVu Sans"/>
              </a:rPr>
              <a:t>These strive to improve the security of an organization's security systems by finding vulnerable flaws so that they can prevent cybercrimes before the black hats notice.</a:t>
            </a:r>
            <a:endParaRPr b="0" lang="en-IN" sz="1600" spc="-1" strike="noStrike">
              <a:latin typeface="Arial"/>
            </a:endParaRPr>
          </a:p>
          <a:p>
            <a:pPr lvl="1" marL="800280" indent="-342000" algn="just">
              <a:lnSpc>
                <a:spcPct val="110000"/>
              </a:lnSpc>
              <a:spcBef>
                <a:spcPts val="300"/>
              </a:spcBef>
              <a:buClr>
                <a:srgbClr val="000000"/>
              </a:buClr>
              <a:buFont typeface="Wingdings" charset="2"/>
              <a:buChar char=""/>
            </a:pPr>
            <a:r>
              <a:rPr b="1" lang="en-IN" sz="1600" spc="-1" strike="noStrike">
                <a:solidFill>
                  <a:srgbClr val="000000"/>
                </a:solidFill>
                <a:latin typeface="Calibri"/>
                <a:ea typeface="DejaVu Sans"/>
              </a:rPr>
              <a:t>Black hat hackers</a:t>
            </a:r>
            <a:endParaRPr b="0" lang="en-IN" sz="1600" spc="-1" strike="noStrike">
              <a:latin typeface="Arial"/>
            </a:endParaRPr>
          </a:p>
          <a:p>
            <a:pPr marL="822960" algn="just">
              <a:lnSpc>
                <a:spcPct val="110000"/>
              </a:lnSpc>
              <a:spcBef>
                <a:spcPts val="300"/>
              </a:spcBef>
            </a:pPr>
            <a:r>
              <a:rPr b="0" lang="en-IN" sz="1600" spc="-1" strike="noStrike">
                <a:solidFill>
                  <a:srgbClr val="000000"/>
                </a:solidFill>
                <a:latin typeface="Calibri"/>
                <a:ea typeface="DejaVu Sans"/>
              </a:rPr>
              <a:t>Look to somehow subvert that technology, for stealing something valuable or other malicious reasons like disrupting reputation, corporate espionage and as part of nation-state hacking</a:t>
            </a:r>
            <a:endParaRPr b="0" lang="en-IN" sz="1600" spc="-1" strike="noStrike">
              <a:latin typeface="Arial"/>
            </a:endParaRPr>
          </a:p>
        </p:txBody>
      </p:sp>
    </p:spTree>
  </p:cSld>
  <p:timing>
    <p:tnLst>
      <p:par>
        <p:cTn id="155" dur="indefinite" restart="never" nodeType="tmRoot">
          <p:childTnLst>
            <p:seq>
              <p:cTn id="156" dur="indefinite" nodeType="mainSeq">
                <p:childTnLst>
                  <p:par>
                    <p:cTn id="157" fill="hold">
                      <p:stCondLst>
                        <p:cond delay="0"/>
                      </p:stCondLst>
                      <p:childTnLst>
                        <p:par>
                          <p:cTn id="158" fill="hold">
                            <p:stCondLst>
                              <p:cond delay="0"/>
                            </p:stCondLst>
                            <p:childTnLst>
                              <p:par>
                                <p:cTn id="159" nodeType="withEffect" fill="hold" presetClass="entr" presetID="1">
                                  <p:stCondLst>
                                    <p:cond delay="0"/>
                                  </p:stCondLst>
                                  <p:endCondLst>
                                    <p:cond delay="5000"/>
                                  </p:endCondLst>
                                  <p:childTnLst>
                                    <p:set>
                                      <p:cBhvr>
                                        <p:cTn id="160" dur="1" fill="hold">
                                          <p:stCondLst>
                                            <p:cond delay="0"/>
                                          </p:stCondLst>
                                        </p:cTn>
                                        <p:tgtEl>
                                          <p:spTgt spid="367">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609480" y="273600"/>
            <a:ext cx="10971720" cy="1144080"/>
          </a:xfrm>
          <a:prstGeom prst="rect">
            <a:avLst/>
          </a:prstGeom>
          <a:noFill/>
          <a:ln>
            <a:noFill/>
          </a:ln>
        </p:spPr>
        <p:style>
          <a:lnRef idx="0"/>
          <a:fillRef idx="0"/>
          <a:effectRef idx="0"/>
          <a:fontRef idx="minor"/>
        </p:style>
      </p:sp>
      <p:sp>
        <p:nvSpPr>
          <p:cNvPr id="590" name="CustomShape 2"/>
          <p:cNvSpPr/>
          <p:nvPr/>
        </p:nvSpPr>
        <p:spPr>
          <a:xfrm>
            <a:off x="609480" y="1604520"/>
            <a:ext cx="10971720" cy="1896120"/>
          </a:xfrm>
          <a:prstGeom prst="rect">
            <a:avLst/>
          </a:prstGeom>
          <a:noFill/>
          <a:ln>
            <a:noFill/>
          </a:ln>
        </p:spPr>
        <p:style>
          <a:lnRef idx="0"/>
          <a:fillRef idx="0"/>
          <a:effectRef idx="0"/>
          <a:fontRef idx="minor"/>
        </p:style>
      </p:sp>
      <p:sp>
        <p:nvSpPr>
          <p:cNvPr id="591" name="CustomShape 3"/>
          <p:cNvSpPr/>
          <p:nvPr/>
        </p:nvSpPr>
        <p:spPr>
          <a:xfrm>
            <a:off x="609480" y="3682080"/>
            <a:ext cx="10971720" cy="1896120"/>
          </a:xfrm>
          <a:prstGeom prst="rect">
            <a:avLst/>
          </a:prstGeom>
          <a:noFill/>
          <a:ln>
            <a:noFill/>
          </a:ln>
        </p:spPr>
        <p:style>
          <a:lnRef idx="0"/>
          <a:fillRef idx="0"/>
          <a:effectRef idx="0"/>
          <a:fontRef idx="minor"/>
        </p:style>
      </p:sp>
    </p:spTree>
  </p:cSld>
  <p:timing>
    <p:tnLst>
      <p:par>
        <p:cTn id="536" dur="indefinite" restart="never" nodeType="tmRoot">
          <p:childTnLst>
            <p:seq>
              <p:cTn id="537"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609480" y="273600"/>
            <a:ext cx="10971720" cy="1144080"/>
          </a:xfrm>
          <a:prstGeom prst="rect">
            <a:avLst/>
          </a:prstGeom>
          <a:noFill/>
          <a:ln>
            <a:noFill/>
          </a:ln>
        </p:spPr>
        <p:style>
          <a:lnRef idx="0"/>
          <a:fillRef idx="0"/>
          <a:effectRef idx="0"/>
          <a:fontRef idx="minor"/>
        </p:style>
      </p:sp>
      <p:sp>
        <p:nvSpPr>
          <p:cNvPr id="593" name="CustomShape 2"/>
          <p:cNvSpPr/>
          <p:nvPr/>
        </p:nvSpPr>
        <p:spPr>
          <a:xfrm>
            <a:off x="609480" y="1604520"/>
            <a:ext cx="5353560" cy="1896120"/>
          </a:xfrm>
          <a:prstGeom prst="rect">
            <a:avLst/>
          </a:prstGeom>
          <a:noFill/>
          <a:ln>
            <a:noFill/>
          </a:ln>
        </p:spPr>
        <p:style>
          <a:lnRef idx="0"/>
          <a:fillRef idx="0"/>
          <a:effectRef idx="0"/>
          <a:fontRef idx="minor"/>
        </p:style>
      </p:sp>
      <p:sp>
        <p:nvSpPr>
          <p:cNvPr id="594" name="CustomShape 3"/>
          <p:cNvSpPr/>
          <p:nvPr/>
        </p:nvSpPr>
        <p:spPr>
          <a:xfrm>
            <a:off x="6231960" y="1604520"/>
            <a:ext cx="5353560" cy="1896120"/>
          </a:xfrm>
          <a:prstGeom prst="rect">
            <a:avLst/>
          </a:prstGeom>
          <a:noFill/>
          <a:ln>
            <a:noFill/>
          </a:ln>
        </p:spPr>
        <p:style>
          <a:lnRef idx="0"/>
          <a:fillRef idx="0"/>
          <a:effectRef idx="0"/>
          <a:fontRef idx="minor"/>
        </p:style>
      </p:sp>
      <p:sp>
        <p:nvSpPr>
          <p:cNvPr id="595" name="CustomShape 4"/>
          <p:cNvSpPr/>
          <p:nvPr/>
        </p:nvSpPr>
        <p:spPr>
          <a:xfrm>
            <a:off x="609480" y="3682080"/>
            <a:ext cx="5353560" cy="1896120"/>
          </a:xfrm>
          <a:prstGeom prst="rect">
            <a:avLst/>
          </a:prstGeom>
          <a:noFill/>
          <a:ln>
            <a:noFill/>
          </a:ln>
        </p:spPr>
        <p:style>
          <a:lnRef idx="0"/>
          <a:fillRef idx="0"/>
          <a:effectRef idx="0"/>
          <a:fontRef idx="minor"/>
        </p:style>
      </p:sp>
      <p:sp>
        <p:nvSpPr>
          <p:cNvPr id="596" name="CustomShape 5"/>
          <p:cNvSpPr/>
          <p:nvPr/>
        </p:nvSpPr>
        <p:spPr>
          <a:xfrm>
            <a:off x="6231960" y="3682080"/>
            <a:ext cx="5353560" cy="1896120"/>
          </a:xfrm>
          <a:prstGeom prst="rect">
            <a:avLst/>
          </a:prstGeom>
          <a:noFill/>
          <a:ln>
            <a:noFill/>
          </a:ln>
        </p:spPr>
        <p:style>
          <a:lnRef idx="0"/>
          <a:fillRef idx="0"/>
          <a:effectRef idx="0"/>
          <a:fontRef idx="minor"/>
        </p:style>
      </p:sp>
    </p:spTree>
  </p:cSld>
  <p:timing>
    <p:tnLst>
      <p:par>
        <p:cTn id="538" dur="indefinite" restart="never" nodeType="tmRoot">
          <p:childTnLst>
            <p:seq>
              <p:cTn id="539"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1"/>
          <p:cNvSpPr/>
          <p:nvPr/>
        </p:nvSpPr>
        <p:spPr>
          <a:xfrm>
            <a:off x="609480" y="273600"/>
            <a:ext cx="10971720" cy="1144080"/>
          </a:xfrm>
          <a:prstGeom prst="rect">
            <a:avLst/>
          </a:prstGeom>
          <a:noFill/>
          <a:ln>
            <a:noFill/>
          </a:ln>
        </p:spPr>
        <p:style>
          <a:lnRef idx="0"/>
          <a:fillRef idx="0"/>
          <a:effectRef idx="0"/>
          <a:fontRef idx="minor"/>
        </p:style>
      </p:sp>
      <p:sp>
        <p:nvSpPr>
          <p:cNvPr id="598" name="CustomShape 2"/>
          <p:cNvSpPr/>
          <p:nvPr/>
        </p:nvSpPr>
        <p:spPr>
          <a:xfrm>
            <a:off x="609480" y="1604520"/>
            <a:ext cx="3532320" cy="1896120"/>
          </a:xfrm>
          <a:prstGeom prst="rect">
            <a:avLst/>
          </a:prstGeom>
          <a:noFill/>
          <a:ln>
            <a:noFill/>
          </a:ln>
        </p:spPr>
        <p:style>
          <a:lnRef idx="0"/>
          <a:fillRef idx="0"/>
          <a:effectRef idx="0"/>
          <a:fontRef idx="minor"/>
        </p:style>
      </p:sp>
      <p:sp>
        <p:nvSpPr>
          <p:cNvPr id="599" name="CustomShape 3"/>
          <p:cNvSpPr/>
          <p:nvPr/>
        </p:nvSpPr>
        <p:spPr>
          <a:xfrm>
            <a:off x="4319640" y="1604520"/>
            <a:ext cx="3532320" cy="1896120"/>
          </a:xfrm>
          <a:prstGeom prst="rect">
            <a:avLst/>
          </a:prstGeom>
          <a:noFill/>
          <a:ln>
            <a:noFill/>
          </a:ln>
        </p:spPr>
        <p:style>
          <a:lnRef idx="0"/>
          <a:fillRef idx="0"/>
          <a:effectRef idx="0"/>
          <a:fontRef idx="minor"/>
        </p:style>
      </p:sp>
      <p:sp>
        <p:nvSpPr>
          <p:cNvPr id="600" name="CustomShape 4"/>
          <p:cNvSpPr/>
          <p:nvPr/>
        </p:nvSpPr>
        <p:spPr>
          <a:xfrm>
            <a:off x="8029800" y="1604520"/>
            <a:ext cx="3532320" cy="1896120"/>
          </a:xfrm>
          <a:prstGeom prst="rect">
            <a:avLst/>
          </a:prstGeom>
          <a:noFill/>
          <a:ln>
            <a:noFill/>
          </a:ln>
        </p:spPr>
        <p:style>
          <a:lnRef idx="0"/>
          <a:fillRef idx="0"/>
          <a:effectRef idx="0"/>
          <a:fontRef idx="minor"/>
        </p:style>
      </p:sp>
      <p:sp>
        <p:nvSpPr>
          <p:cNvPr id="601" name="CustomShape 5"/>
          <p:cNvSpPr/>
          <p:nvPr/>
        </p:nvSpPr>
        <p:spPr>
          <a:xfrm>
            <a:off x="609480" y="3682080"/>
            <a:ext cx="3532320" cy="1896120"/>
          </a:xfrm>
          <a:prstGeom prst="rect">
            <a:avLst/>
          </a:prstGeom>
          <a:noFill/>
          <a:ln>
            <a:noFill/>
          </a:ln>
        </p:spPr>
        <p:style>
          <a:lnRef idx="0"/>
          <a:fillRef idx="0"/>
          <a:effectRef idx="0"/>
          <a:fontRef idx="minor"/>
        </p:style>
      </p:sp>
      <p:sp>
        <p:nvSpPr>
          <p:cNvPr id="602" name="CustomShape 6"/>
          <p:cNvSpPr/>
          <p:nvPr/>
        </p:nvSpPr>
        <p:spPr>
          <a:xfrm>
            <a:off x="4319640" y="3682080"/>
            <a:ext cx="3532320" cy="1896120"/>
          </a:xfrm>
          <a:prstGeom prst="rect">
            <a:avLst/>
          </a:prstGeom>
          <a:noFill/>
          <a:ln>
            <a:noFill/>
          </a:ln>
        </p:spPr>
        <p:style>
          <a:lnRef idx="0"/>
          <a:fillRef idx="0"/>
          <a:effectRef idx="0"/>
          <a:fontRef idx="minor"/>
        </p:style>
      </p:sp>
      <p:sp>
        <p:nvSpPr>
          <p:cNvPr id="603" name="CustomShape 7"/>
          <p:cNvSpPr/>
          <p:nvPr/>
        </p:nvSpPr>
        <p:spPr>
          <a:xfrm>
            <a:off x="8029800" y="3682080"/>
            <a:ext cx="3532320" cy="1896120"/>
          </a:xfrm>
          <a:prstGeom prst="rect">
            <a:avLst/>
          </a:prstGeom>
          <a:noFill/>
          <a:ln>
            <a:noFill/>
          </a:ln>
        </p:spPr>
        <p:style>
          <a:lnRef idx="0"/>
          <a:fillRef idx="0"/>
          <a:effectRef idx="0"/>
          <a:fontRef idx="minor"/>
        </p:style>
      </p:sp>
    </p:spTree>
  </p:cSld>
  <p:timing>
    <p:tnLst>
      <p:par>
        <p:cTn id="540" dur="indefinite" restart="never" nodeType="tmRoot">
          <p:childTnLst>
            <p:seq>
              <p:cTn id="541"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124560" y="528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Contrasting Hacking and Software Engineering</a:t>
            </a:r>
            <a:endParaRPr b="0" lang="en-IN" sz="2400" spc="-1" strike="noStrike">
              <a:latin typeface="Arial"/>
            </a:endParaRPr>
          </a:p>
        </p:txBody>
      </p:sp>
      <p:sp>
        <p:nvSpPr>
          <p:cNvPr id="370" name="CustomShape 2"/>
          <p:cNvSpPr/>
          <p:nvPr/>
        </p:nvSpPr>
        <p:spPr>
          <a:xfrm>
            <a:off x="198720" y="1268280"/>
            <a:ext cx="7223040" cy="5503680"/>
          </a:xfrm>
          <a:prstGeom prst="rect">
            <a:avLst/>
          </a:prstGeom>
          <a:noFill/>
          <a:ln>
            <a:noFill/>
          </a:ln>
        </p:spPr>
        <p:style>
          <a:lnRef idx="0"/>
          <a:fillRef idx="0"/>
          <a:effectRef idx="0"/>
          <a:fontRef idx="minor"/>
        </p:style>
      </p:sp>
      <p:sp>
        <p:nvSpPr>
          <p:cNvPr id="371" name="CustomShape 3"/>
          <p:cNvSpPr/>
          <p:nvPr/>
        </p:nvSpPr>
        <p:spPr>
          <a:xfrm>
            <a:off x="63000" y="1087920"/>
            <a:ext cx="10576080" cy="5684040"/>
          </a:xfrm>
          <a:prstGeom prst="rect">
            <a:avLst/>
          </a:prstGeom>
          <a:noFill/>
          <a:ln>
            <a:noFill/>
          </a:ln>
        </p:spPr>
        <p:style>
          <a:lnRef idx="0"/>
          <a:fillRef idx="0"/>
          <a:effectRef idx="0"/>
          <a:fontRef idx="minor"/>
        </p:style>
        <p:txBody>
          <a:bodyPr lIns="90000" rIns="90000" tIns="45000" bIns="45000"/>
          <a:p>
            <a:pPr marL="228600" indent="-227520">
              <a:lnSpc>
                <a:spcPct val="120000"/>
              </a:lnSpc>
              <a:spcBef>
                <a:spcPts val="601"/>
              </a:spcBef>
              <a:buClr>
                <a:srgbClr val="000000"/>
              </a:buClr>
              <a:buFont typeface="Arial"/>
              <a:buChar char="•"/>
            </a:pPr>
            <a:r>
              <a:rPr b="0" lang="en-IN" sz="1800" spc="-1" strike="noStrike">
                <a:solidFill>
                  <a:srgbClr val="000000"/>
                </a:solidFill>
                <a:latin typeface="Calibri"/>
                <a:ea typeface="DejaVu Sans"/>
              </a:rPr>
              <a:t>A </a:t>
            </a:r>
            <a:r>
              <a:rPr b="1" lang="en-IN" sz="1800" spc="-1" strike="noStrike">
                <a:solidFill>
                  <a:srgbClr val="000000"/>
                </a:solidFill>
                <a:latin typeface="Calibri"/>
                <a:ea typeface="DejaVu Sans"/>
              </a:rPr>
              <a:t>Hacker</a:t>
            </a:r>
            <a:r>
              <a:rPr b="0" lang="en-IN" sz="1800" spc="-1" strike="noStrike">
                <a:solidFill>
                  <a:srgbClr val="000000"/>
                </a:solidFill>
                <a:latin typeface="Calibri"/>
                <a:ea typeface="DejaVu Sans"/>
              </a:rPr>
              <a:t> always try's to stretch what's possible or what exists. Once something is functional and successful the hacker moves on to another problem. Engineer picks a problem makes it fit within a given set of limiting criteria as part of solving it</a:t>
            </a:r>
            <a:endParaRPr b="0" lang="en-IN" sz="1800" spc="-1" strike="noStrike">
              <a:latin typeface="Arial"/>
            </a:endParaRPr>
          </a:p>
          <a:p>
            <a:pPr>
              <a:lnSpc>
                <a:spcPct val="120000"/>
              </a:lnSpc>
              <a:spcBef>
                <a:spcPts val="601"/>
              </a:spcBef>
            </a:pPr>
            <a:r>
              <a:rPr b="0" lang="en-IN" sz="1800" spc="-1" strike="noStrike">
                <a:solidFill>
                  <a:srgbClr val="000000"/>
                </a:solidFill>
                <a:latin typeface="Calibri"/>
                <a:ea typeface="DejaVu Sans"/>
              </a:rPr>
              <a:t>   </a:t>
            </a:r>
            <a:r>
              <a:rPr b="0" lang="en-IN" sz="1800" spc="-1" strike="noStrike">
                <a:solidFill>
                  <a:srgbClr val="000000"/>
                </a:solidFill>
                <a:latin typeface="Calibri"/>
                <a:ea typeface="DejaVu Sans"/>
              </a:rPr>
              <a:t>Some of the examples of hacking would be creation of Linux etc. </a:t>
            </a:r>
            <a:endParaRPr b="0" lang="en-IN" sz="1800" spc="-1" strike="noStrike">
              <a:latin typeface="Arial"/>
            </a:endParaRPr>
          </a:p>
          <a:p>
            <a:pPr marL="228600" indent="-227520">
              <a:lnSpc>
                <a:spcPct val="120000"/>
              </a:lnSpc>
              <a:spcBef>
                <a:spcPts val="601"/>
              </a:spcBef>
              <a:buClr>
                <a:srgbClr val="000000"/>
              </a:buClr>
              <a:buFont typeface="Arial"/>
              <a:buChar char="•"/>
            </a:pPr>
            <a:r>
              <a:rPr b="0" lang="en-IN" sz="1800" spc="-1" strike="noStrike">
                <a:solidFill>
                  <a:srgbClr val="000000"/>
                </a:solidFill>
                <a:latin typeface="Calibri"/>
                <a:ea typeface="DejaVu Sans"/>
              </a:rPr>
              <a:t>At times, hacking involves poking around approaches towards a solution. So if this leads to a solution, it may not be easy to look back and see how this was achieved. Engineering involves crafting a solution understanding why and the considering the best practices. So the level of awareness of how of the solution is different.</a:t>
            </a:r>
            <a:endParaRPr b="0" lang="en-IN" sz="1800" spc="-1" strike="noStrike">
              <a:latin typeface="Arial"/>
            </a:endParaRPr>
          </a:p>
          <a:p>
            <a:pPr>
              <a:lnSpc>
                <a:spcPct val="120000"/>
              </a:lnSpc>
              <a:spcBef>
                <a:spcPts val="601"/>
              </a:spcBef>
            </a:pPr>
            <a:endParaRPr b="0" lang="en-IN" sz="1800" spc="-1" strike="noStrike">
              <a:latin typeface="Arial"/>
            </a:endParaRPr>
          </a:p>
          <a:p>
            <a:pPr>
              <a:lnSpc>
                <a:spcPct val="120000"/>
              </a:lnSpc>
              <a:spcBef>
                <a:spcPts val="601"/>
              </a:spcBef>
            </a:pPr>
            <a:r>
              <a:rPr b="0" lang="en-IN" sz="1800" spc="-1" strike="noStrike">
                <a:solidFill>
                  <a:srgbClr val="000000"/>
                </a:solidFill>
                <a:latin typeface="Calibri"/>
                <a:ea typeface="DejaVu Sans"/>
              </a:rPr>
              <a:t>Considering Hacking and Engineering as more of an approach, its necessary to hack and to engineer at different times. Its more to know when you need to pick one over the other </a:t>
            </a:r>
            <a:endParaRPr b="0" lang="en-IN" sz="1800" spc="-1" strike="noStrike">
              <a:latin typeface="Arial"/>
            </a:endParaRPr>
          </a:p>
        </p:txBody>
      </p:sp>
    </p:spTree>
  </p:cSld>
  <p:timing>
    <p:tnLst>
      <p:par>
        <p:cTn id="161" dur="indefinite" restart="never" nodeType="tmRoot">
          <p:childTnLst>
            <p:seq>
              <p:cTn id="162" dur="indefinite" nodeType="mainSeq">
                <p:childTnLst>
                  <p:par>
                    <p:cTn id="163" fill="hold">
                      <p:stCondLst>
                        <p:cond delay="0"/>
                      </p:stCondLst>
                      <p:childTnLst>
                        <p:par>
                          <p:cTn id="164" fill="hold">
                            <p:stCondLst>
                              <p:cond delay="0"/>
                            </p:stCondLst>
                            <p:childTnLst>
                              <p:par>
                                <p:cTn id="165" nodeType="withEffect" fill="hold" presetClass="entr" presetID="1">
                                  <p:stCondLst>
                                    <p:cond delay="0"/>
                                  </p:stCondLst>
                                  <p:endCondLst>
                                    <p:cond delay="5000"/>
                                  </p:endCondLst>
                                  <p:childTnLst>
                                    <p:set>
                                      <p:cBhvr>
                                        <p:cTn id="166"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371">
                                            <p:txEl>
                                              <p:pRg st="0" end="0"/>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371">
                                            <p:txEl>
                                              <p:pRg st="1" end="1"/>
                                            </p:txEl>
                                          </p:spTgt>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1">
                                  <p:stCondLst>
                                    <p:cond delay="0"/>
                                  </p:stCondLst>
                                  <p:childTnLst>
                                    <p:set>
                                      <p:cBhvr>
                                        <p:cTn id="178" dur="1" fill="hold">
                                          <p:stCondLst>
                                            <p:cond delay="0"/>
                                          </p:stCondLst>
                                        </p:cTn>
                                        <p:tgtEl>
                                          <p:spTgt spid="371">
                                            <p:txEl>
                                              <p:pRg st="2" end="2"/>
                                            </p:txEl>
                                          </p:spTgt>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371">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176400" y="1536120"/>
            <a:ext cx="11175120" cy="11862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ea typeface="DejaVu Sans"/>
              </a:rPr>
              <a:t>Software Engineering in a Global Environment </a:t>
            </a:r>
            <a:endParaRPr b="0" lang="en-IN" sz="3600" spc="-1" strike="noStrike">
              <a:latin typeface="Arial"/>
            </a:endParaRPr>
          </a:p>
        </p:txBody>
      </p:sp>
      <p:pic>
        <p:nvPicPr>
          <p:cNvPr id="373" name="Picture 1" descr=""/>
          <p:cNvPicPr/>
          <p:nvPr/>
        </p:nvPicPr>
        <p:blipFill>
          <a:blip r:embed="rId1"/>
          <a:stretch/>
        </p:blipFill>
        <p:spPr>
          <a:xfrm>
            <a:off x="2428560" y="2937240"/>
            <a:ext cx="4221720" cy="2209680"/>
          </a:xfrm>
          <a:prstGeom prst="rect">
            <a:avLst/>
          </a:prstGeom>
          <a:ln>
            <a:noFill/>
          </a:ln>
        </p:spPr>
      </p:pic>
    </p:spTree>
  </p:cSld>
  <p:timing>
    <p:tnLst>
      <p:par>
        <p:cTn id="183" dur="indefinite" restart="never" nodeType="tmRoot">
          <p:childTnLst>
            <p:seq>
              <p:cTn id="184"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124560" y="528840"/>
            <a:ext cx="10514520" cy="5576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2400" spc="-1" strike="noStrike">
                <a:solidFill>
                  <a:srgbClr val="ed7d31"/>
                </a:solidFill>
                <a:latin typeface="Calibri"/>
                <a:ea typeface="DejaVu Sans"/>
              </a:rPr>
              <a:t>Global Environment</a:t>
            </a:r>
            <a:endParaRPr b="0" lang="en-IN" sz="2400" spc="-1" strike="noStrike">
              <a:latin typeface="Arial"/>
            </a:endParaRPr>
          </a:p>
        </p:txBody>
      </p:sp>
      <p:sp>
        <p:nvSpPr>
          <p:cNvPr id="375" name="CustomShape 2"/>
          <p:cNvSpPr/>
          <p:nvPr/>
        </p:nvSpPr>
        <p:spPr>
          <a:xfrm>
            <a:off x="198720" y="1268280"/>
            <a:ext cx="7223040" cy="5503680"/>
          </a:xfrm>
          <a:prstGeom prst="rect">
            <a:avLst/>
          </a:prstGeom>
          <a:noFill/>
          <a:ln>
            <a:noFill/>
          </a:ln>
        </p:spPr>
        <p:style>
          <a:lnRef idx="0"/>
          <a:fillRef idx="0"/>
          <a:effectRef idx="0"/>
          <a:fontRef idx="minor"/>
        </p:style>
      </p:sp>
      <p:sp>
        <p:nvSpPr>
          <p:cNvPr id="376" name="CustomShape 3"/>
          <p:cNvSpPr/>
          <p:nvPr/>
        </p:nvSpPr>
        <p:spPr>
          <a:xfrm>
            <a:off x="-171000" y="1087920"/>
            <a:ext cx="10514520" cy="4319640"/>
          </a:xfrm>
          <a:prstGeom prst="rect">
            <a:avLst/>
          </a:prstGeom>
          <a:noFill/>
          <a:ln>
            <a:noFill/>
          </a:ln>
        </p:spPr>
        <p:style>
          <a:lnRef idx="0"/>
          <a:fillRef idx="0"/>
          <a:effectRef idx="0"/>
          <a:fontRef idx="minor"/>
        </p:style>
        <p:txBody>
          <a:bodyPr lIns="90000" rIns="90000" tIns="45000" bIns="45000"/>
          <a:p>
            <a:pPr marL="457200">
              <a:lnSpc>
                <a:spcPct val="120000"/>
              </a:lnSpc>
              <a:spcBef>
                <a:spcPts val="601"/>
              </a:spcBef>
            </a:pPr>
            <a:r>
              <a:rPr b="1" i="1" lang="en-IN" sz="1800" spc="-1" strike="noStrike">
                <a:solidFill>
                  <a:srgbClr val="0070c0"/>
                </a:solidFill>
                <a:latin typeface="Calibri"/>
                <a:ea typeface="DejaVu Sans"/>
              </a:rPr>
              <a:t>Traditional team </a:t>
            </a:r>
            <a:endParaRPr b="0" lang="en-IN" sz="1800" spc="-1" strike="noStrike">
              <a:latin typeface="Arial"/>
            </a:endParaRPr>
          </a:p>
          <a:p>
            <a:pPr lvl="2" marL="914400" indent="-273240">
              <a:lnSpc>
                <a:spcPct val="120000"/>
              </a:lnSpc>
              <a:spcBef>
                <a:spcPts val="601"/>
              </a:spcBef>
              <a:buClr>
                <a:srgbClr val="000000"/>
              </a:buClr>
              <a:buFont typeface="Wingdings" charset="2"/>
              <a:buChar char=""/>
            </a:pPr>
            <a:r>
              <a:rPr b="0" lang="en-IN" sz="1800" spc="-1" strike="noStrike">
                <a:solidFill>
                  <a:srgbClr val="000000"/>
                </a:solidFill>
                <a:latin typeface="Calibri"/>
                <a:ea typeface="DejaVu Sans"/>
              </a:rPr>
              <a:t>Social group of individuals collocated </a:t>
            </a:r>
            <a:endParaRPr b="0" lang="en-IN" sz="1800" spc="-1" strike="noStrike">
              <a:latin typeface="Arial"/>
            </a:endParaRPr>
          </a:p>
          <a:p>
            <a:pPr lvl="2" marL="914400" indent="-273240">
              <a:lnSpc>
                <a:spcPct val="120000"/>
              </a:lnSpc>
              <a:spcBef>
                <a:spcPts val="601"/>
              </a:spcBef>
              <a:buClr>
                <a:srgbClr val="000000"/>
              </a:buClr>
              <a:buFont typeface="Wingdings" charset="2"/>
              <a:buChar char=""/>
            </a:pPr>
            <a:r>
              <a:rPr b="0" lang="en-IN" sz="1800" spc="-1" strike="noStrike">
                <a:solidFill>
                  <a:srgbClr val="000000"/>
                </a:solidFill>
                <a:latin typeface="Calibri"/>
                <a:ea typeface="DejaVu Sans"/>
              </a:rPr>
              <a:t>Tasks are interdependent</a:t>
            </a:r>
            <a:endParaRPr b="0" lang="en-IN" sz="1800" spc="-1" strike="noStrike">
              <a:latin typeface="Arial"/>
            </a:endParaRPr>
          </a:p>
          <a:p>
            <a:pPr lvl="2" marL="914400" indent="-273240">
              <a:lnSpc>
                <a:spcPct val="120000"/>
              </a:lnSpc>
              <a:spcBef>
                <a:spcPts val="601"/>
              </a:spcBef>
              <a:buClr>
                <a:srgbClr val="000000"/>
              </a:buClr>
              <a:buFont typeface="Wingdings" charset="2"/>
              <a:buChar char=""/>
            </a:pPr>
            <a:r>
              <a:rPr b="0" lang="en-IN" sz="1800" spc="-1" strike="noStrike">
                <a:solidFill>
                  <a:srgbClr val="000000"/>
                </a:solidFill>
                <a:latin typeface="Calibri"/>
                <a:ea typeface="DejaVu Sans"/>
              </a:rPr>
              <a:t>Activities to achieve common goals</a:t>
            </a:r>
            <a:endParaRPr b="0" lang="en-IN" sz="1800" spc="-1" strike="noStrike">
              <a:latin typeface="Arial"/>
            </a:endParaRPr>
          </a:p>
          <a:p>
            <a:pPr marL="457200">
              <a:lnSpc>
                <a:spcPct val="120000"/>
              </a:lnSpc>
              <a:spcBef>
                <a:spcPts val="601"/>
              </a:spcBef>
            </a:pPr>
            <a:r>
              <a:rPr b="1" i="1" lang="en-IN" sz="1800" spc="-1" strike="noStrike">
                <a:solidFill>
                  <a:srgbClr val="0070c0"/>
                </a:solidFill>
                <a:latin typeface="Calibri"/>
                <a:ea typeface="DejaVu Sans"/>
              </a:rPr>
              <a:t>Global Software Development (GSD) Team </a:t>
            </a:r>
            <a:r>
              <a:rPr b="0" lang="en-IN" sz="1800" spc="-1" strike="noStrike">
                <a:solidFill>
                  <a:srgbClr val="000000"/>
                </a:solidFill>
                <a:latin typeface="Calibri"/>
                <a:ea typeface="DejaVu Sans"/>
              </a:rPr>
              <a:t>is a group of knowledge workers located in various parts of the globe developing commercially viable software for a company</a:t>
            </a:r>
            <a:endParaRPr b="0" lang="en-IN" sz="1800" spc="-1" strike="noStrike">
              <a:latin typeface="Arial"/>
            </a:endParaRPr>
          </a:p>
          <a:p>
            <a:pPr lvl="2" marL="914400" indent="-273240">
              <a:lnSpc>
                <a:spcPct val="120000"/>
              </a:lnSpc>
              <a:spcBef>
                <a:spcPts val="601"/>
              </a:spcBef>
              <a:buClr>
                <a:srgbClr val="000000"/>
              </a:buClr>
              <a:buFont typeface="Wingdings" charset="2"/>
              <a:buChar char=""/>
            </a:pPr>
            <a:r>
              <a:rPr b="0" lang="en-IN" sz="1800" spc="-1" strike="noStrike">
                <a:solidFill>
                  <a:srgbClr val="000000"/>
                </a:solidFill>
                <a:latin typeface="Calibri"/>
                <a:ea typeface="DejaVu Sans"/>
              </a:rPr>
              <a:t>Usually use virtual teams to develop software</a:t>
            </a:r>
            <a:endParaRPr b="0" lang="en-IN" sz="1800" spc="-1" strike="noStrike">
              <a:latin typeface="Arial"/>
            </a:endParaRPr>
          </a:p>
          <a:p>
            <a:pPr lvl="2" marL="914400" indent="-273240">
              <a:lnSpc>
                <a:spcPct val="120000"/>
              </a:lnSpc>
              <a:spcBef>
                <a:spcPts val="601"/>
              </a:spcBef>
              <a:buClr>
                <a:srgbClr val="000000"/>
              </a:buClr>
              <a:buFont typeface="Wingdings" charset="2"/>
              <a:buChar char=""/>
            </a:pPr>
            <a:r>
              <a:rPr b="0" lang="en-IN" sz="1800" spc="-1" strike="noStrike">
                <a:solidFill>
                  <a:srgbClr val="000000"/>
                </a:solidFill>
                <a:latin typeface="Calibri"/>
                <a:ea typeface="DejaVu Sans"/>
              </a:rPr>
              <a:t>Same goals and objectives as traditional</a:t>
            </a:r>
            <a:endParaRPr b="0" lang="en-IN" sz="1800" spc="-1" strike="noStrike">
              <a:latin typeface="Arial"/>
            </a:endParaRPr>
          </a:p>
          <a:p>
            <a:pPr lvl="2" marL="914400" indent="-273240">
              <a:lnSpc>
                <a:spcPct val="120000"/>
              </a:lnSpc>
              <a:spcBef>
                <a:spcPts val="601"/>
              </a:spcBef>
              <a:buClr>
                <a:srgbClr val="000000"/>
              </a:buClr>
              <a:buFont typeface="Wingdings" charset="2"/>
              <a:buChar char=""/>
            </a:pPr>
            <a:r>
              <a:rPr b="0" lang="en-IN" sz="1800" spc="-1" strike="noStrike">
                <a:solidFill>
                  <a:srgbClr val="000000"/>
                </a:solidFill>
                <a:latin typeface="Calibri"/>
                <a:ea typeface="DejaVu Sans"/>
              </a:rPr>
              <a:t>Differentiated by Global Distance</a:t>
            </a:r>
            <a:endParaRPr b="0" lang="en-IN" sz="1800" spc="-1" strike="noStrike">
              <a:latin typeface="Arial"/>
            </a:endParaRPr>
          </a:p>
          <a:p>
            <a:pPr lvl="2" marL="914400" indent="-273240">
              <a:lnSpc>
                <a:spcPct val="120000"/>
              </a:lnSpc>
              <a:spcBef>
                <a:spcPts val="601"/>
              </a:spcBef>
              <a:buClr>
                <a:srgbClr val="000000"/>
              </a:buClr>
              <a:buFont typeface="Wingdings" charset="2"/>
              <a:buChar char=""/>
            </a:pPr>
            <a:r>
              <a:rPr b="0" lang="en-IN" sz="1800" spc="-1" strike="noStrike">
                <a:solidFill>
                  <a:srgbClr val="000000"/>
                </a:solidFill>
                <a:latin typeface="Calibri"/>
                <a:ea typeface="DejaVu Sans"/>
              </a:rPr>
              <a:t>Linked by communication technologies</a:t>
            </a:r>
            <a:endParaRPr b="0" lang="en-IN" sz="1800" spc="-1" strike="noStrike">
              <a:latin typeface="Arial"/>
            </a:endParaRPr>
          </a:p>
        </p:txBody>
      </p:sp>
      <p:pic>
        <p:nvPicPr>
          <p:cNvPr id="377" name="Picture 1" descr=""/>
          <p:cNvPicPr/>
          <p:nvPr/>
        </p:nvPicPr>
        <p:blipFill>
          <a:blip r:embed="rId1"/>
          <a:stretch/>
        </p:blipFill>
        <p:spPr>
          <a:xfrm>
            <a:off x="6750720" y="4372560"/>
            <a:ext cx="3244320" cy="2432880"/>
          </a:xfrm>
          <a:prstGeom prst="rect">
            <a:avLst/>
          </a:prstGeom>
          <a:ln>
            <a:noFill/>
          </a:ln>
        </p:spPr>
      </p:pic>
    </p:spTree>
  </p:cSld>
  <p:timing>
    <p:tnLst>
      <p:par>
        <p:cTn id="185" dur="indefinite" restart="never" nodeType="tmRoot">
          <p:childTnLst>
            <p:seq>
              <p:cTn id="186" dur="indefinite" nodeType="mainSeq">
                <p:childTnLst>
                  <p:par>
                    <p:cTn id="187" fill="hold">
                      <p:stCondLst>
                        <p:cond delay="0"/>
                      </p:stCondLst>
                      <p:childTnLst>
                        <p:par>
                          <p:cTn id="188" fill="hold">
                            <p:stCondLst>
                              <p:cond delay="0"/>
                            </p:stCondLst>
                            <p:childTnLst>
                              <p:par>
                                <p:cTn id="189" nodeType="withEffect" fill="hold" presetClass="entr" presetID="1">
                                  <p:stCondLst>
                                    <p:cond delay="0"/>
                                  </p:stCondLst>
                                  <p:endCondLst>
                                    <p:cond delay="5000"/>
                                  </p:endCondLst>
                                  <p:childTnLst>
                                    <p:set>
                                      <p:cBhvr>
                                        <p:cTn id="190" dur="1" fill="hold">
                                          <p:stCondLst>
                                            <p:cond delay="0"/>
                                          </p:stCondLst>
                                        </p:cTn>
                                        <p:tgtEl>
                                          <p:spTgt spid="375">
                                            <p:txEl>
                                              <p:pRg st="0" end="0"/>
                                            </p:txEl>
                                          </p:spTgt>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376">
                                            <p:txEl>
                                              <p:pRg st="4" end="4"/>
                                            </p:txEl>
                                          </p:spTgt>
                                        </p:tgtEl>
                                        <p:attrNameLst>
                                          <p:attrName>style.visibility</p:attrName>
                                        </p:attrNameLst>
                                      </p:cBhvr>
                                      <p:to>
                                        <p:strVal val="visible"/>
                                      </p:to>
                                    </p:set>
                                  </p:childTnLst>
                                </p:cTn>
                              </p:par>
                              <p:par>
                                <p:cTn id="195" nodeType="withEffect" fill="hold" presetClass="entr" presetID="1">
                                  <p:stCondLst>
                                    <p:cond delay="0"/>
                                  </p:stCondLst>
                                  <p:childTnLst>
                                    <p:set>
                                      <p:cBhvr>
                                        <p:cTn id="196" dur="1" fill="hold">
                                          <p:stCondLst>
                                            <p:cond delay="0"/>
                                          </p:stCondLst>
                                        </p:cTn>
                                        <p:tgtEl>
                                          <p:spTgt spid="376">
                                            <p:txEl>
                                              <p:pRg st="5" end="5"/>
                                            </p:txEl>
                                          </p:spTgt>
                                        </p:tgtEl>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tgtEl>
                                          <p:spTgt spid="376">
                                            <p:txEl>
                                              <p:pRg st="6" end="6"/>
                                            </p:txEl>
                                          </p:spTgt>
                                        </p:tgtEl>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tgtEl>
                                          <p:spTgt spid="376">
                                            <p:txEl>
                                              <p:pRg st="7" end="7"/>
                                            </p:txEl>
                                          </p:spTgt>
                                        </p:tgtEl>
                                        <p:attrNameLst>
                                          <p:attrName>style.visibility</p:attrName>
                                        </p:attrNameLst>
                                      </p:cBhvr>
                                      <p:to>
                                        <p:strVal val="visible"/>
                                      </p:to>
                                    </p:set>
                                  </p:childTnLst>
                                </p:cTn>
                              </p:par>
                              <p:par>
                                <p:cTn id="201" nodeType="withEffect" fill="hold" presetClass="entr" presetID="1">
                                  <p:stCondLst>
                                    <p:cond delay="0"/>
                                  </p:stCondLst>
                                  <p:childTnLst>
                                    <p:set>
                                      <p:cBhvr>
                                        <p:cTn id="202" dur="1" fill="hold">
                                          <p:stCondLst>
                                            <p:cond delay="0"/>
                                          </p:stCondLst>
                                        </p:cTn>
                                        <p:tgtEl>
                                          <p:spTgt spid="376">
                                            <p:txEl>
                                              <p:pRg st="8" end="8"/>
                                            </p:txEl>
                                          </p:spTgt>
                                        </p:tgtEl>
                                        <p:attrNameLst>
                                          <p:attrName>style.visibility</p:attrName>
                                        </p:attrNameLst>
                                      </p:cBhvr>
                                      <p:to>
                                        <p:strVal val="visible"/>
                                      </p:to>
                                    </p:set>
                                  </p:childTnLst>
                                </p:cTn>
                              </p:par>
                              <p:par>
                                <p:cTn id="203" nodeType="withEffect" fill="hold" presetClass="entr" presetID="1">
                                  <p:stCondLst>
                                    <p:cond delay="0"/>
                                  </p:stCondLst>
                                  <p:childTnLst>
                                    <p:set>
                                      <p:cBhvr>
                                        <p:cTn id="204"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143</TotalTime>
  <Application>LibreOffice/6.0.7.3$Linux_X86_64 LibreOffice_project/00m0$Build-3</Application>
  <Words>6315</Words>
  <Paragraphs>538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2019-05-30T23:14:36Z</dcterms:created>
  <dc:creator>Prahallad Nith</dc:creator>
  <dc:description/>
  <dc:language>en-IN</dc:language>
  <cp:lastModifiedBy/>
  <dcterms:modified xsi:type="dcterms:W3CDTF">2021-08-01T17:40:48Z</dcterms:modified>
  <cp:revision>415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23</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59</vt:i4>
  </property>
</Properties>
</file>